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Roboto"/>
      <p:regular r:id="rId11"/>
      <p:bold r:id="rId12"/>
      <p:italic r:id="rId13"/>
      <p:boldItalic r:id="rId14"/>
    </p:embeddedFont>
    <p:embeddedFont>
      <p:font typeface="Newsread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5" Type="http://schemas.openxmlformats.org/officeDocument/2006/relationships/font" Target="fonts/Newsread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Newsreader-italic.fntdata"/><Relationship Id="rId16" Type="http://schemas.openxmlformats.org/officeDocument/2006/relationships/font" Target="fonts/Newsread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ewsreader-boldItalic.fntdata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7df354f9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7df354f9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-9150" y="-9150"/>
            <a:ext cx="7452300" cy="515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311701" y="731375"/>
            <a:ext cx="6812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b="1" sz="5200">
                <a:solidFill>
                  <a:schemeClr val="lt1"/>
                </a:solidFill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b="1" sz="5200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11700" y="2820925"/>
            <a:ext cx="6812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IBM Plex Sans"/>
              <a:buNone/>
              <a:defRPr sz="2800">
                <a:solidFill>
                  <a:schemeClr val="accent3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>
            <a:off x="152400" y="4703622"/>
            <a:ext cx="8839204" cy="38844"/>
            <a:chOff x="152400" y="4703622"/>
            <a:chExt cx="8839204" cy="38844"/>
          </a:xfrm>
        </p:grpSpPr>
        <p:pic>
          <p:nvPicPr>
            <p:cNvPr id="17" name="Google Shape;17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52400" y="4703622"/>
              <a:ext cx="8839204" cy="3884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8" name="Google Shape;18;p2"/>
            <p:cNvCxnSpPr>
              <a:stCxn id="17" idx="3"/>
            </p:cNvCxnSpPr>
            <p:nvPr/>
          </p:nvCxnSpPr>
          <p:spPr>
            <a:xfrm rot="10800000">
              <a:off x="7443304" y="4723044"/>
              <a:ext cx="1548300" cy="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445025"/>
            <a:ext cx="723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2491125"/>
            <a:ext cx="7232100" cy="20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2150850"/>
            <a:ext cx="7232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311700" y="445025"/>
            <a:ext cx="7232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311700" y="1152475"/>
            <a:ext cx="7232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311700" y="445025"/>
            <a:ext cx="7232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11700" y="1152475"/>
            <a:ext cx="339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148772" y="1152475"/>
            <a:ext cx="339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11700" y="445025"/>
            <a:ext cx="7232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389600"/>
            <a:ext cx="33924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311700" y="450150"/>
            <a:ext cx="7232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-9144" y="-9144"/>
            <a:ext cx="4606500" cy="51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311700" y="731375"/>
            <a:ext cx="3999000" cy="19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311700" y="2803075"/>
            <a:ext cx="3999000" cy="17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IBM Plex Sans"/>
              <a:buNone/>
              <a:defRPr sz="2100">
                <a:solidFill>
                  <a:schemeClr val="accent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14900" y="731375"/>
            <a:ext cx="3831900" cy="384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7" name="Google Shape;47;p9"/>
          <p:cNvGrpSpPr/>
          <p:nvPr/>
        </p:nvGrpSpPr>
        <p:grpSpPr>
          <a:xfrm>
            <a:off x="152400" y="4703622"/>
            <a:ext cx="8839204" cy="38844"/>
            <a:chOff x="152400" y="4703622"/>
            <a:chExt cx="8839204" cy="38844"/>
          </a:xfrm>
        </p:grpSpPr>
        <p:pic>
          <p:nvPicPr>
            <p:cNvPr id="48" name="Google Shape;48;p9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52400" y="4703622"/>
              <a:ext cx="8839204" cy="3884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9" name="Google Shape;49;p9"/>
            <p:cNvCxnSpPr>
              <a:stCxn id="48" idx="3"/>
            </p:cNvCxnSpPr>
            <p:nvPr/>
          </p:nvCxnSpPr>
          <p:spPr>
            <a:xfrm rot="10800000">
              <a:off x="4604104" y="4723044"/>
              <a:ext cx="4387500" cy="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extLst>
    <p:ext uri="{DCECCB84-F9BA-43D5-87BE-67443E8EF086}">
      <p15:sldGuideLst>
        <p15:guide id="1" pos="2715">
          <p15:clr>
            <a:srgbClr val="E46962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3966900"/>
            <a:ext cx="7232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6F6F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7232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b="1"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ewsreader"/>
              <a:buChar char="●"/>
              <a:defRPr sz="1800"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○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■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●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○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■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●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○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ewsreader"/>
              <a:buChar char="■"/>
              <a:defRPr>
                <a:solidFill>
                  <a:schemeClr val="dk2"/>
                </a:solidFill>
                <a:latin typeface="Newsreader"/>
                <a:ea typeface="Newsreader"/>
                <a:cs typeface="Newsreader"/>
                <a:sym typeface="Newsreade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>
              <a:buNone/>
              <a:defRPr b="1" sz="10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2400" y="4703622"/>
            <a:ext cx="8839204" cy="3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08400" y="-9144"/>
            <a:ext cx="1665514" cy="685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880">
          <p15:clr>
            <a:srgbClr val="E46962"/>
          </p15:clr>
        </p15:guide>
        <p15:guide id="2" pos="4752">
          <p15:clr>
            <a:srgbClr val="E46962"/>
          </p15:clr>
        </p15:guide>
        <p15:guide id="3" pos="96">
          <p15:clr>
            <a:srgbClr val="E46962"/>
          </p15:clr>
        </p15:guide>
        <p15:guide id="4" pos="196">
          <p15:clr>
            <a:srgbClr val="E46962"/>
          </p15:clr>
        </p15:guide>
        <p15:guide id="5" orient="horz" pos="726">
          <p15:clr>
            <a:srgbClr val="E46962"/>
          </p15:clr>
        </p15:guide>
        <p15:guide id="6" orient="horz" pos="280">
          <p15:clr>
            <a:srgbClr val="E46962"/>
          </p15:clr>
        </p15:guide>
        <p15:guide id="7" orient="horz" pos="461">
          <p15:clr>
            <a:srgbClr val="E46962"/>
          </p15:clr>
        </p15:guide>
        <p15:guide id="8" pos="3096">
          <p15:clr>
            <a:srgbClr val="E46962"/>
          </p15:clr>
        </p15:guide>
        <p15:guide id="9" pos="5510">
          <p15:clr>
            <a:srgbClr val="E46962"/>
          </p15:clr>
        </p15:guide>
        <p15:guide id="10" pos="5664">
          <p15:clr>
            <a:srgbClr val="E46962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/>
          <p:nvPr/>
        </p:nvSpPr>
        <p:spPr>
          <a:xfrm>
            <a:off x="204925" y="2379100"/>
            <a:ext cx="1327800" cy="133500"/>
          </a:xfrm>
          <a:prstGeom prst="rect">
            <a:avLst/>
          </a:prstGeom>
          <a:solidFill>
            <a:srgbClr val="6E0E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398567" y="2379100"/>
            <a:ext cx="1294800" cy="133500"/>
          </a:xfrm>
          <a:prstGeom prst="rect">
            <a:avLst/>
          </a:prstGeom>
          <a:solidFill>
            <a:srgbClr val="BB18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291461" y="2379088"/>
            <a:ext cx="1294800" cy="133500"/>
          </a:xfrm>
          <a:prstGeom prst="rect">
            <a:avLst/>
          </a:prstGeom>
          <a:solidFill>
            <a:srgbClr val="6E0E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530967" y="2379100"/>
            <a:ext cx="1294800" cy="133500"/>
          </a:xfrm>
          <a:prstGeom prst="rect">
            <a:avLst/>
          </a:prstGeom>
          <a:solidFill>
            <a:srgbClr val="BB18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825671" y="2379100"/>
            <a:ext cx="1294800" cy="133500"/>
          </a:xfrm>
          <a:prstGeom prst="rect">
            <a:avLst/>
          </a:prstGeom>
          <a:solidFill>
            <a:srgbClr val="6E0E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5977500" y="2379100"/>
            <a:ext cx="1294800" cy="133500"/>
          </a:xfrm>
          <a:prstGeom prst="rect">
            <a:avLst/>
          </a:prstGeom>
          <a:solidFill>
            <a:srgbClr val="BB18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910262" y="2379100"/>
            <a:ext cx="1776600" cy="133500"/>
          </a:xfrm>
          <a:prstGeom prst="rect">
            <a:avLst/>
          </a:prstGeom>
          <a:solidFill>
            <a:srgbClr val="6E0E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8124775" y="2377440"/>
            <a:ext cx="1064400" cy="137100"/>
          </a:xfrm>
          <a:prstGeom prst="rect">
            <a:avLst/>
          </a:prstGeom>
          <a:solidFill>
            <a:srgbClr val="BB18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>
            <p:ph type="title"/>
          </p:nvPr>
        </p:nvSpPr>
        <p:spPr>
          <a:xfrm>
            <a:off x="311700" y="445025"/>
            <a:ext cx="7232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Evolving Voting Rights</a:t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1179225" y="2512600"/>
            <a:ext cx="4314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1870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862725" y="1696563"/>
            <a:ext cx="1064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15th Amendment: </a:t>
            </a:r>
            <a:r>
              <a:rPr lang="en" sz="8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grants right to vote to African American men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1348720" y="2099690"/>
            <a:ext cx="92400" cy="411825"/>
            <a:chOff x="845575" y="2563700"/>
            <a:chExt cx="92400" cy="411825"/>
          </a:xfrm>
        </p:grpSpPr>
        <p:sp>
          <p:nvSpPr>
            <p:cNvPr id="75" name="Google Shape;75;p13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77" name="Google Shape;77;p13"/>
          <p:cNvSpPr txBox="1"/>
          <p:nvPr/>
        </p:nvSpPr>
        <p:spPr>
          <a:xfrm>
            <a:off x="1923046" y="2148084"/>
            <a:ext cx="745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1887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666700" y="2792000"/>
            <a:ext cx="12585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Dawes Act: </a:t>
            </a:r>
            <a:r>
              <a:rPr lang="en" sz="8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authorizes federal government to break up tribal lands into individual plots; </a:t>
            </a:r>
            <a:r>
              <a:rPr lang="en" sz="800">
                <a:solidFill>
                  <a:srgbClr val="040C28"/>
                </a:solidFill>
                <a:latin typeface="Roboto"/>
                <a:ea typeface="Roboto"/>
                <a:cs typeface="Roboto"/>
                <a:sym typeface="Roboto"/>
              </a:rPr>
              <a:t>only those Native Americans who accepted the individual allotments were allowed to become U.S. citizens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 rot="10800000">
            <a:off x="2249743" y="2379080"/>
            <a:ext cx="92400" cy="411825"/>
            <a:chOff x="2072481" y="2563700"/>
            <a:chExt cx="92400" cy="411825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2118681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1" name="Google Shape;81;p13"/>
            <p:cNvSpPr/>
            <p:nvPr/>
          </p:nvSpPr>
          <p:spPr>
            <a:xfrm>
              <a:off x="2072481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13"/>
          <p:cNvSpPr txBox="1"/>
          <p:nvPr/>
        </p:nvSpPr>
        <p:spPr>
          <a:xfrm>
            <a:off x="3180983" y="2514600"/>
            <a:ext cx="69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1920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055725" y="1665525"/>
            <a:ext cx="9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19th Amendment: </a:t>
            </a:r>
            <a:r>
              <a:rPr lang="en" sz="8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grants right to vote to women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4" name="Google Shape;84;p13"/>
          <p:cNvGrpSpPr/>
          <p:nvPr/>
        </p:nvGrpSpPr>
        <p:grpSpPr>
          <a:xfrm>
            <a:off x="3481120" y="2099690"/>
            <a:ext cx="92400" cy="411825"/>
            <a:chOff x="845575" y="2563700"/>
            <a:chExt cx="92400" cy="411825"/>
          </a:xfrm>
        </p:grpSpPr>
        <p:sp>
          <p:nvSpPr>
            <p:cNvPr id="85" name="Google Shape;85;p13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6" name="Google Shape;86;p13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87" name="Google Shape;87;p13"/>
          <p:cNvGrpSpPr/>
          <p:nvPr/>
        </p:nvGrpSpPr>
        <p:grpSpPr>
          <a:xfrm rot="10800000">
            <a:off x="4782663" y="2379092"/>
            <a:ext cx="92400" cy="411825"/>
            <a:chOff x="2070100" y="2563700"/>
            <a:chExt cx="92400" cy="411825"/>
          </a:xfrm>
        </p:grpSpPr>
        <p:cxnSp>
          <p:nvCxnSpPr>
            <p:cNvPr id="88" name="Google Shape;88;p13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9" name="Google Shape;89;p13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13"/>
          <p:cNvSpPr txBox="1"/>
          <p:nvPr/>
        </p:nvSpPr>
        <p:spPr>
          <a:xfrm>
            <a:off x="4455987" y="2148840"/>
            <a:ext cx="745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1924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71925" y="2788925"/>
            <a:ext cx="1113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Indian Citizenship Act: </a:t>
            </a:r>
            <a:r>
              <a:rPr lang="en" sz="800">
                <a:latin typeface="Roboto"/>
                <a:ea typeface="Roboto"/>
                <a:cs typeface="Roboto"/>
                <a:sym typeface="Roboto"/>
              </a:rPr>
              <a:t>grants citizenship to all Native Americans born in the U.S.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5933769" y="2099690"/>
            <a:ext cx="92400" cy="411825"/>
            <a:chOff x="845575" y="2563700"/>
            <a:chExt cx="92400" cy="411825"/>
          </a:xfrm>
        </p:grpSpPr>
        <p:cxnSp>
          <p:nvCxnSpPr>
            <p:cNvPr id="93" name="Google Shape;93;p13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4" name="Google Shape;94;p13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13"/>
          <p:cNvSpPr txBox="1"/>
          <p:nvPr/>
        </p:nvSpPr>
        <p:spPr>
          <a:xfrm>
            <a:off x="5186175" y="1542175"/>
            <a:ext cx="158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Voting Rights Act: </a:t>
            </a:r>
            <a:r>
              <a:rPr lang="en" sz="800">
                <a:latin typeface="Roboto"/>
                <a:ea typeface="Roboto"/>
                <a:cs typeface="Roboto"/>
                <a:sym typeface="Roboto"/>
              </a:rPr>
              <a:t>prohibits election practices that deny citizens the right to vote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96" name="Google Shape;96;p13"/>
          <p:cNvGrpSpPr/>
          <p:nvPr/>
        </p:nvGrpSpPr>
        <p:grpSpPr>
          <a:xfrm rot="10800000">
            <a:off x="6868646" y="2379092"/>
            <a:ext cx="92400" cy="411825"/>
            <a:chOff x="2070100" y="2563700"/>
            <a:chExt cx="92400" cy="411825"/>
          </a:xfrm>
        </p:grpSpPr>
        <p:cxnSp>
          <p:nvCxnSpPr>
            <p:cNvPr id="97" name="Google Shape;97;p13"/>
            <p:cNvCxnSpPr/>
            <p:nvPr/>
          </p:nvCxnSpPr>
          <p:spPr>
            <a:xfrm>
              <a:off x="2116300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8" name="Google Shape;98;p13"/>
            <p:cNvSpPr/>
            <p:nvPr/>
          </p:nvSpPr>
          <p:spPr>
            <a:xfrm>
              <a:off x="2070100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13"/>
          <p:cNvSpPr txBox="1"/>
          <p:nvPr/>
        </p:nvSpPr>
        <p:spPr>
          <a:xfrm>
            <a:off x="6365850" y="2788920"/>
            <a:ext cx="109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26th Amendment: </a:t>
            </a:r>
            <a:r>
              <a:rPr lang="en" sz="8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lowers the voting age to 18 years old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52392" y="2148066"/>
            <a:ext cx="650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1788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152400" y="2790900"/>
            <a:ext cx="786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Constitution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Ratified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7418425" y="1314600"/>
            <a:ext cx="14148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800">
                <a:latin typeface="Roboto"/>
                <a:ea typeface="Roboto"/>
                <a:cs typeface="Roboto"/>
                <a:sym typeface="Roboto"/>
              </a:rPr>
              <a:t>Shelby v. Holder</a:t>
            </a:r>
            <a:r>
              <a:rPr b="1" lang="en" sz="800"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en" sz="8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Supreme Court rules a section of the Voting Rights Act unconstitutional, allowing states to avoid federal scrutiny of changes to voting laws</a:t>
            </a:r>
            <a:endParaRPr b="1"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5633633" y="2514950"/>
            <a:ext cx="69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1965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7779483" y="2514600"/>
            <a:ext cx="69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2013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6541962" y="2148853"/>
            <a:ext cx="745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1971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8083296" y="2099690"/>
            <a:ext cx="92400" cy="411825"/>
            <a:chOff x="845575" y="2563700"/>
            <a:chExt cx="92400" cy="411825"/>
          </a:xfrm>
        </p:grpSpPr>
        <p:cxnSp>
          <p:nvCxnSpPr>
            <p:cNvPr id="107" name="Google Shape;107;p13"/>
            <p:cNvCxnSpPr/>
            <p:nvPr/>
          </p:nvCxnSpPr>
          <p:spPr>
            <a:xfrm>
              <a:off x="891775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8" name="Google Shape;108;p13"/>
            <p:cNvSpPr/>
            <p:nvPr/>
          </p:nvSpPr>
          <p:spPr>
            <a:xfrm>
              <a:off x="845575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" name="Google Shape;109;p13"/>
          <p:cNvGrpSpPr/>
          <p:nvPr/>
        </p:nvGrpSpPr>
        <p:grpSpPr>
          <a:xfrm rot="10800000">
            <a:off x="155448" y="2379105"/>
            <a:ext cx="92400" cy="411825"/>
            <a:chOff x="2072481" y="2563700"/>
            <a:chExt cx="92400" cy="411825"/>
          </a:xfrm>
        </p:grpSpPr>
        <p:cxnSp>
          <p:nvCxnSpPr>
            <p:cNvPr id="110" name="Google Shape;110;p13"/>
            <p:cNvCxnSpPr/>
            <p:nvPr/>
          </p:nvCxnSpPr>
          <p:spPr>
            <a:xfrm>
              <a:off x="2118681" y="2616125"/>
              <a:ext cx="0" cy="359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1" name="Google Shape;111;p13"/>
            <p:cNvSpPr/>
            <p:nvPr/>
          </p:nvSpPr>
          <p:spPr>
            <a:xfrm>
              <a:off x="2072481" y="2563700"/>
              <a:ext cx="92400" cy="924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nter for Civic Education (Standard)">
  <a:themeElements>
    <a:clrScheme name="Simple Light">
      <a:dk1>
        <a:srgbClr val="231F20"/>
      </a:dk1>
      <a:lt1>
        <a:srgbClr val="F6F6F6"/>
      </a:lt1>
      <a:dk2>
        <a:srgbClr val="504B4B"/>
      </a:dk2>
      <a:lt2>
        <a:srgbClr val="D6D6D6"/>
      </a:lt2>
      <a:accent1>
        <a:srgbClr val="004FA3"/>
      </a:accent1>
      <a:accent2>
        <a:srgbClr val="BB181D"/>
      </a:accent2>
      <a:accent3>
        <a:srgbClr val="FFD519"/>
      </a:accent3>
      <a:accent4>
        <a:srgbClr val="002A57"/>
      </a:accent4>
      <a:accent5>
        <a:srgbClr val="6E0E11"/>
      </a:accent5>
      <a:accent6>
        <a:srgbClr val="FF9C1A"/>
      </a:accent6>
      <a:hlink>
        <a:srgbClr val="004F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