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ld Standard TT"/>
      <p:regular r:id="rId14"/>
      <p:bold r:id="rId15"/>
      <p: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ldStandardTT-bold.fntdata"/><Relationship Id="rId14" Type="http://schemas.openxmlformats.org/officeDocument/2006/relationships/font" Target="fonts/OldStandardTT-regular.fntdata"/><Relationship Id="rId16"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chives.gov/research/still-pictures/civil-right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talog.archives.gov/id/219756252" TargetMode="External"/><Relationship Id="rId3" Type="http://schemas.openxmlformats.org/officeDocument/2006/relationships/hyperlink" Target="https://www.jfklibrary.org/asset-viewer/archives/JFKWHP/1963/Month%2008/Day%2028/JFKWHP-1963-08-28-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cv53Hz0LW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va.contentdm.oclc.org/digital/collection/p15138coll6/id/8530" TargetMode="External"/><Relationship Id="rId3" Type="http://schemas.openxmlformats.org/officeDocument/2006/relationships/hyperlink" Target="https://www.archives.gov/founding-docs/download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exhibits/civil-rights-act/overview.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chives.gov/milestone-documents/civil-rights-act" TargetMode="External"/><Relationship Id="rId3" Type="http://schemas.openxmlformats.org/officeDocument/2006/relationships/hyperlink" Target="https://www.lbjlibrary.org/object/photo/lbj-and-martin-luther-king-jr-oval-offic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bjlibrary.org/object/photo/signing-1964-civil-rights" TargetMode="External"/><Relationship Id="rId3" Type="http://schemas.openxmlformats.org/officeDocument/2006/relationships/hyperlink" Target="https://www.youtube.com/watch?v=SnosWOco5T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endParaRPr/>
          </a:p>
          <a:p>
            <a:pPr indent="0" lvl="0" marL="0" rtl="0" algn="l">
              <a:spcBef>
                <a:spcPts val="0"/>
              </a:spcBef>
              <a:spcAft>
                <a:spcPts val="0"/>
              </a:spcAft>
              <a:buNone/>
            </a:pPr>
            <a:r>
              <a:rPr lang="en"/>
              <a:t>Description: </a:t>
            </a:r>
            <a:r>
              <a:rPr lang="en">
                <a:solidFill>
                  <a:srgbClr val="555555"/>
                </a:solidFill>
                <a:highlight>
                  <a:srgbClr val="FFFFFF"/>
                </a:highlight>
                <a:latin typeface="Georgia"/>
                <a:ea typeface="Georgia"/>
                <a:cs typeface="Georgia"/>
                <a:sym typeface="Georgia"/>
              </a:rPr>
              <a:t>Photograph of Lincoln Memorial Youth March for Integrated Schools, October 25, 1958.</a:t>
            </a:r>
            <a:endParaRPr sz="1300"/>
          </a:p>
          <a:p>
            <a:pPr indent="0" lvl="0" marL="0" rtl="0" algn="l">
              <a:spcBef>
                <a:spcPts val="0"/>
              </a:spcBef>
              <a:spcAft>
                <a:spcPts val="0"/>
              </a:spcAft>
              <a:buClr>
                <a:schemeClr val="dk1"/>
              </a:buClr>
              <a:buSzPts val="1100"/>
              <a:buFont typeface="Arial"/>
              <a:buNone/>
            </a:pPr>
            <a:r>
              <a:rPr lang="en"/>
              <a:t>Source: </a:t>
            </a:r>
            <a:r>
              <a:rPr lang="en" u="sng">
                <a:solidFill>
                  <a:schemeClr val="hlink"/>
                </a:solidFill>
                <a:hlinkClick r:id="rId2"/>
              </a:rPr>
              <a:t>National Archives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 Image: </a:t>
            </a:r>
            <a:endParaRPr/>
          </a:p>
          <a:p>
            <a:pPr indent="-317500" lvl="0" marL="457200" rtl="0" algn="l">
              <a:spcBef>
                <a:spcPts val="0"/>
              </a:spcBef>
              <a:spcAft>
                <a:spcPts val="0"/>
              </a:spcAft>
              <a:buSzPts val="1400"/>
              <a:buChar char="●"/>
            </a:pPr>
            <a:r>
              <a:rPr lang="en"/>
              <a:t>Description: A commemorative button worn by attendees of the March on Washington for Jobs and Freedom, August 28, 1963. </a:t>
            </a:r>
            <a:endParaRPr/>
          </a:p>
          <a:p>
            <a:pPr indent="-317500" lvl="0" marL="457200" rtl="0" algn="l">
              <a:spcBef>
                <a:spcPts val="0"/>
              </a:spcBef>
              <a:spcAft>
                <a:spcPts val="0"/>
              </a:spcAft>
              <a:buSzPts val="1400"/>
              <a:buChar char="●"/>
            </a:pPr>
            <a:r>
              <a:rPr lang="en"/>
              <a:t>Source: </a:t>
            </a:r>
            <a:r>
              <a:rPr lang="en" u="sng">
                <a:solidFill>
                  <a:schemeClr val="hlink"/>
                </a:solidFill>
                <a:hlinkClick r:id="rId2"/>
              </a:rPr>
              <a:t>National Archives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Image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Description: President John F. Kennedy and Vice President Lyndon B. Johnson meet with organizers of "The March on Washington for Jobs and Freedom” in the Oval Office, White House, Washington, D.C.</a:t>
            </a:r>
            <a:endParaRPr/>
          </a:p>
          <a:p>
            <a:pPr indent="-317500" lvl="0" marL="457200" rtl="0" algn="l">
              <a:spcBef>
                <a:spcPts val="0"/>
              </a:spcBef>
              <a:spcAft>
                <a:spcPts val="0"/>
              </a:spcAft>
              <a:buSzPts val="1400"/>
              <a:buChar char="●"/>
            </a:pPr>
            <a:r>
              <a:rPr lang="en"/>
              <a:t>Source: </a:t>
            </a:r>
            <a:r>
              <a:rPr lang="en" u="sng">
                <a:solidFill>
                  <a:schemeClr val="hlink"/>
                </a:solidFill>
                <a:hlinkClick r:id="rId3"/>
              </a:rPr>
              <a:t>John F. Kennedy Presidential Library and Museum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Source: </a:t>
            </a:r>
            <a:r>
              <a:rPr lang="en" u="sng">
                <a:solidFill>
                  <a:schemeClr val="hlink"/>
                </a:solidFill>
                <a:hlinkClick r:id="rId2"/>
              </a:rPr>
              <a:t>Voices of the Civil Rights Movement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Left Primary </a:t>
            </a:r>
            <a:r>
              <a:rPr lang="en">
                <a:solidFill>
                  <a:schemeClr val="dk1"/>
                </a:solidFill>
              </a:rPr>
              <a:t>Source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Description: The state of Tennessee charged Mr. Robert S. Anderson $2.00 in order for him to vote in the 1940</a:t>
            </a:r>
            <a:r>
              <a:rPr lang="en">
                <a:solidFill>
                  <a:schemeClr val="dk1"/>
                </a:solidFill>
              </a:rPr>
              <a:t> election.</a:t>
            </a:r>
            <a:endParaRPr>
              <a:solidFill>
                <a:schemeClr val="dk1"/>
              </a:solidFill>
            </a:endParaRPr>
          </a:p>
          <a:p>
            <a:pPr indent="-317500" lvl="0" marL="457200" rtl="0" algn="l">
              <a:spcBef>
                <a:spcPts val="0"/>
              </a:spcBef>
              <a:spcAft>
                <a:spcPts val="0"/>
              </a:spcAft>
              <a:buSzPts val="1400"/>
              <a:buChar char="●"/>
            </a:pPr>
            <a:r>
              <a:rPr lang="en"/>
              <a:t>Source: </a:t>
            </a:r>
            <a:r>
              <a:rPr lang="en" u="sng">
                <a:solidFill>
                  <a:schemeClr val="hlink"/>
                </a:solidFill>
                <a:hlinkClick r:id="rId2"/>
              </a:rPr>
              <a:t>Tennessee Virtual Archive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Primary Source</a:t>
            </a:r>
            <a:endParaRPr/>
          </a:p>
          <a:p>
            <a:pPr indent="-317500" lvl="0" marL="457200" rtl="0" algn="l">
              <a:spcBef>
                <a:spcPts val="0"/>
              </a:spcBef>
              <a:spcAft>
                <a:spcPts val="0"/>
              </a:spcAft>
              <a:buSzPts val="1400"/>
              <a:buChar char="●"/>
            </a:pPr>
            <a:r>
              <a:rPr lang="en"/>
              <a:t>Description: Signed copy of the 24th Amendment, which was ratified by 38 states and amended to the U.S. Constitution on January 24, 1964.</a:t>
            </a:r>
            <a:endParaRPr/>
          </a:p>
          <a:p>
            <a:pPr indent="-317500" lvl="0" marL="457200" rtl="0" algn="l">
              <a:spcBef>
                <a:spcPts val="0"/>
              </a:spcBef>
              <a:spcAft>
                <a:spcPts val="0"/>
              </a:spcAft>
              <a:buSzPts val="1400"/>
              <a:buChar char="●"/>
            </a:pPr>
            <a:r>
              <a:rPr lang="en"/>
              <a:t>Source: </a:t>
            </a:r>
            <a:r>
              <a:rPr lang="en" u="sng">
                <a:solidFill>
                  <a:schemeClr val="hlink"/>
                </a:solidFill>
                <a:hlinkClick r:id="rId3"/>
              </a:rPr>
              <a:t>National Archives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Library of Congress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Right Image</a:t>
            </a:r>
            <a:endParaRPr/>
          </a:p>
          <a:p>
            <a:pPr indent="-317500" lvl="0" marL="457200" rtl="0" algn="l">
              <a:spcBef>
                <a:spcPts val="0"/>
              </a:spcBef>
              <a:spcAft>
                <a:spcPts val="0"/>
              </a:spcAft>
              <a:buSzPts val="1400"/>
              <a:buChar char="●"/>
            </a:pPr>
            <a:r>
              <a:rPr lang="en"/>
              <a:t>Description: </a:t>
            </a:r>
            <a:r>
              <a:rPr lang="en">
                <a:solidFill>
                  <a:schemeClr val="dk1"/>
                </a:solidFill>
              </a:rPr>
              <a:t>Official copy of Civil Rights Act of 1964 which was signed by President Johnson on July 2, 1964.</a:t>
            </a:r>
            <a:endParaRPr>
              <a:solidFill>
                <a:schemeClr val="dk1"/>
              </a:solidFill>
            </a:endParaRPr>
          </a:p>
          <a:p>
            <a:pPr indent="-317500" lvl="0" marL="457200" rtl="0" algn="l">
              <a:spcBef>
                <a:spcPts val="0"/>
              </a:spcBef>
              <a:spcAft>
                <a:spcPts val="0"/>
              </a:spcAft>
              <a:buSzPts val="1400"/>
              <a:buChar char="●"/>
            </a:pPr>
            <a:r>
              <a:rPr lang="en">
                <a:solidFill>
                  <a:schemeClr val="dk1"/>
                </a:solidFill>
              </a:rPr>
              <a:t>Source: </a:t>
            </a:r>
            <a:r>
              <a:rPr lang="en" u="sng">
                <a:solidFill>
                  <a:schemeClr val="hlink"/>
                </a:solidFill>
                <a:hlinkClick r:id="rId2"/>
              </a:rPr>
              <a:t>National Archives and Records Administration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Image</a:t>
            </a:r>
            <a:endParaRPr/>
          </a:p>
          <a:p>
            <a:pPr indent="-317500" lvl="0" marL="457200" rtl="0" algn="l">
              <a:spcBef>
                <a:spcPts val="0"/>
              </a:spcBef>
              <a:spcAft>
                <a:spcPts val="0"/>
              </a:spcAft>
              <a:buSzPts val="1400"/>
              <a:buChar char="●"/>
            </a:pPr>
            <a:r>
              <a:rPr lang="en"/>
              <a:t>Description: </a:t>
            </a:r>
            <a:r>
              <a:rPr lang="en"/>
              <a:t>Dr. King and President </a:t>
            </a:r>
            <a:r>
              <a:rPr lang="en"/>
              <a:t>Johnson </a:t>
            </a:r>
            <a:r>
              <a:rPr lang="en"/>
              <a:t>talked on a regular basis about the struggle for civil rights. This photo captures their January 1, 1964 meeting in the Oval Office of the White House.</a:t>
            </a:r>
            <a:endParaRPr/>
          </a:p>
          <a:p>
            <a:pPr indent="-317500" lvl="0" marL="457200" rtl="0" algn="l">
              <a:spcBef>
                <a:spcPts val="0"/>
              </a:spcBef>
              <a:spcAft>
                <a:spcPts val="0"/>
              </a:spcAft>
              <a:buSzPts val="1400"/>
              <a:buChar char="●"/>
            </a:pPr>
            <a:r>
              <a:rPr lang="en"/>
              <a:t>Source: </a:t>
            </a:r>
            <a:r>
              <a:rPr lang="en" u="sng">
                <a:solidFill>
                  <a:schemeClr val="hlink"/>
                </a:solidFill>
                <a:hlinkClick r:id="rId3"/>
              </a:rPr>
              <a:t>Lyndon B. Johnson Presidential Library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c7d6dc14cd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c7d6dc14c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a:t>President</a:t>
            </a:r>
            <a:r>
              <a:rPr lang="en"/>
              <a:t> </a:t>
            </a:r>
            <a:r>
              <a:rPr lang="en" u="sng">
                <a:solidFill>
                  <a:schemeClr val="hlink"/>
                </a:solidFill>
                <a:hlinkClick r:id="rId2"/>
              </a:rPr>
              <a:t>Lyndon B. Johnson Presidential Library</a:t>
            </a:r>
            <a:endParaRPr/>
          </a:p>
          <a:p>
            <a:pPr indent="0" lvl="0" marL="0" rtl="0" algn="l">
              <a:spcBef>
                <a:spcPts val="0"/>
              </a:spcBef>
              <a:spcAft>
                <a:spcPts val="0"/>
              </a:spcAft>
              <a:buNone/>
            </a:pPr>
            <a:r>
              <a:rPr lang="en"/>
              <a:t>Video Source: </a:t>
            </a:r>
            <a:r>
              <a:rPr lang="en" u="sng">
                <a:solidFill>
                  <a:schemeClr val="hlink"/>
                </a:solidFill>
                <a:hlinkClick r:id="rId3"/>
              </a:rPr>
              <a:t>Center for Civic Education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7d6dc14c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c7d6dc14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pt.pbslearningmedia.org/resource/e9ec8286-194b-458d-8cb0-a961bad31642/achievements-of-the-civil-rights-movement/us-history-collection/" TargetMode="External"/><Relationship Id="rId4" Type="http://schemas.openxmlformats.org/officeDocument/2006/relationships/image" Target="../media/image1.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www.youtube.com/watch?v=Tcv53Hz0LWk"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loc.gov/exhibits/civil-rights-act/overview.htm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loc.gov/exhibits/civil-rights-act/multimedia/johnson-signing-remarks.html" TargetMode="External"/><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www.youtube.com/watch?v=SnosWOco5T8" TargetMode="External"/><Relationship Id="rId5" Type="http://schemas.openxmlformats.org/officeDocument/2006/relationships/image" Target="../media/image3.jp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122400" y="0"/>
            <a:ext cx="88992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Civil Rights Legislation</a:t>
            </a:r>
            <a:r>
              <a:rPr lang="en"/>
              <a:t> </a:t>
            </a:r>
            <a:r>
              <a:rPr lang="en" sz="3400"/>
              <a:t>(1963-1968)</a:t>
            </a:r>
            <a:endParaRPr sz="3400"/>
          </a:p>
        </p:txBody>
      </p:sp>
      <p:sp>
        <p:nvSpPr>
          <p:cNvPr id="60" name="Google Shape;60;p13"/>
          <p:cNvSpPr txBox="1"/>
          <p:nvPr/>
        </p:nvSpPr>
        <p:spPr>
          <a:xfrm>
            <a:off x="5883625" y="1978700"/>
            <a:ext cx="27186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2"/>
                </a:solidFill>
                <a:latin typeface="Old Standard TT"/>
                <a:ea typeface="Old Standard TT"/>
                <a:cs typeface="Old Standard TT"/>
                <a:sym typeface="Old Standard TT"/>
              </a:rPr>
              <a:t>Watch this </a:t>
            </a:r>
            <a:r>
              <a:rPr lang="en" sz="2100" u="sng">
                <a:solidFill>
                  <a:schemeClr val="hlink"/>
                </a:solidFill>
                <a:latin typeface="Old Standard TT"/>
                <a:ea typeface="Old Standard TT"/>
                <a:cs typeface="Old Standard TT"/>
                <a:sym typeface="Old Standard TT"/>
                <a:hlinkClick r:id="rId3"/>
              </a:rPr>
              <a:t>PBS video clip</a:t>
            </a:r>
            <a:r>
              <a:rPr lang="en" sz="2100">
                <a:solidFill>
                  <a:schemeClr val="lt2"/>
                </a:solidFill>
                <a:latin typeface="Old Standard TT"/>
                <a:ea typeface="Old Standard TT"/>
                <a:cs typeface="Old Standard TT"/>
                <a:sym typeface="Old Standard TT"/>
              </a:rPr>
              <a:t> </a:t>
            </a:r>
            <a:r>
              <a:rPr lang="en" sz="2100">
                <a:solidFill>
                  <a:schemeClr val="lt2"/>
                </a:solidFill>
                <a:latin typeface="Old Standard TT"/>
                <a:ea typeface="Old Standard TT"/>
                <a:cs typeface="Old Standard TT"/>
                <a:sym typeface="Old Standard TT"/>
              </a:rPr>
              <a:t>on the achievements of the civil rights movement to get </a:t>
            </a:r>
            <a:r>
              <a:rPr lang="en" sz="2100">
                <a:solidFill>
                  <a:schemeClr val="lt2"/>
                </a:solidFill>
                <a:latin typeface="Old Standard TT"/>
                <a:ea typeface="Old Standard TT"/>
                <a:cs typeface="Old Standard TT"/>
                <a:sym typeface="Old Standard TT"/>
              </a:rPr>
              <a:t>started</a:t>
            </a:r>
            <a:r>
              <a:rPr lang="en" sz="2100">
                <a:solidFill>
                  <a:schemeClr val="lt2"/>
                </a:solidFill>
                <a:latin typeface="Old Standard TT"/>
                <a:ea typeface="Old Standard TT"/>
                <a:cs typeface="Old Standard TT"/>
                <a:sym typeface="Old Standard TT"/>
              </a:rPr>
              <a:t>.</a:t>
            </a:r>
            <a:endParaRPr sz="2100">
              <a:solidFill>
                <a:schemeClr val="lt2"/>
              </a:solidFill>
              <a:latin typeface="Old Standard TT"/>
              <a:ea typeface="Old Standard TT"/>
              <a:cs typeface="Old Standard TT"/>
              <a:sym typeface="Old Standard TT"/>
            </a:endParaRPr>
          </a:p>
        </p:txBody>
      </p:sp>
      <p:pic>
        <p:nvPicPr>
          <p:cNvPr id="61" name="Google Shape;61;p13"/>
          <p:cNvPicPr preferRelativeResize="0"/>
          <p:nvPr/>
        </p:nvPicPr>
        <p:blipFill>
          <a:blip r:embed="rId4">
            <a:alphaModFix/>
          </a:blip>
          <a:stretch>
            <a:fillRect/>
          </a:stretch>
        </p:blipFill>
        <p:spPr>
          <a:xfrm>
            <a:off x="8491850" y="4389125"/>
            <a:ext cx="590650" cy="590650"/>
          </a:xfrm>
          <a:prstGeom prst="rect">
            <a:avLst/>
          </a:prstGeom>
          <a:noFill/>
          <a:ln>
            <a:noFill/>
          </a:ln>
        </p:spPr>
      </p:pic>
      <p:pic>
        <p:nvPicPr>
          <p:cNvPr id="62" name="Google Shape;62;p13"/>
          <p:cNvPicPr preferRelativeResize="0"/>
          <p:nvPr/>
        </p:nvPicPr>
        <p:blipFill>
          <a:blip r:embed="rId5">
            <a:alphaModFix/>
          </a:blip>
          <a:stretch>
            <a:fillRect/>
          </a:stretch>
        </p:blipFill>
        <p:spPr>
          <a:xfrm>
            <a:off x="709600" y="1497100"/>
            <a:ext cx="4735452" cy="3646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0" y="51925"/>
            <a:ext cx="4515600" cy="5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1679"/>
              <a:t>March on Washington for Jobs and Freedom</a:t>
            </a:r>
            <a:endParaRPr sz="1679"/>
          </a:p>
          <a:p>
            <a:pPr indent="0" lvl="0" marL="0" rtl="0" algn="ctr">
              <a:spcBef>
                <a:spcPts val="0"/>
              </a:spcBef>
              <a:spcAft>
                <a:spcPts val="0"/>
              </a:spcAft>
              <a:buSzPts val="990"/>
              <a:buNone/>
            </a:pPr>
            <a:r>
              <a:rPr lang="en" sz="1280"/>
              <a:t>August 28, 1963</a:t>
            </a:r>
            <a:endParaRPr sz="1280"/>
          </a:p>
        </p:txBody>
      </p:sp>
      <p:sp>
        <p:nvSpPr>
          <p:cNvPr id="68" name="Google Shape;68;p14"/>
          <p:cNvSpPr txBox="1"/>
          <p:nvPr/>
        </p:nvSpPr>
        <p:spPr>
          <a:xfrm>
            <a:off x="262400" y="3476325"/>
            <a:ext cx="4156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Dr. King was one of the lead organizers for the historic March on Washington. An estimated 250,000 people gathered for the protest and to hear King deliver his “I Have a Dream” speech. National attention of this march forced lawmakers to see the need for the Civil Rights Act of 1964.</a:t>
            </a:r>
            <a:endParaRPr>
              <a:latin typeface="Old Standard TT"/>
              <a:ea typeface="Old Standard TT"/>
              <a:cs typeface="Old Standard TT"/>
              <a:sym typeface="Old Standard TT"/>
            </a:endParaRPr>
          </a:p>
        </p:txBody>
      </p:sp>
      <p:pic>
        <p:nvPicPr>
          <p:cNvPr id="69" name="Google Shape;69;p14"/>
          <p:cNvPicPr preferRelativeResize="0"/>
          <p:nvPr/>
        </p:nvPicPr>
        <p:blipFill>
          <a:blip r:embed="rId3">
            <a:alphaModFix/>
          </a:blip>
          <a:stretch>
            <a:fillRect/>
          </a:stretch>
        </p:blipFill>
        <p:spPr>
          <a:xfrm>
            <a:off x="8428025" y="4440175"/>
            <a:ext cx="590650" cy="590650"/>
          </a:xfrm>
          <a:prstGeom prst="rect">
            <a:avLst/>
          </a:prstGeom>
          <a:noFill/>
          <a:ln>
            <a:noFill/>
          </a:ln>
        </p:spPr>
      </p:pic>
      <p:pic>
        <p:nvPicPr>
          <p:cNvPr id="70" name="Google Shape;70;p14"/>
          <p:cNvPicPr preferRelativeResize="0"/>
          <p:nvPr/>
        </p:nvPicPr>
        <p:blipFill rotWithShape="1">
          <a:blip r:embed="rId4">
            <a:alphaModFix/>
          </a:blip>
          <a:srcRect b="12377" l="18042" r="18042" t="8074"/>
          <a:stretch/>
        </p:blipFill>
        <p:spPr>
          <a:xfrm>
            <a:off x="860963" y="695700"/>
            <a:ext cx="2793677" cy="2780624"/>
          </a:xfrm>
          <a:prstGeom prst="rect">
            <a:avLst/>
          </a:prstGeom>
          <a:noFill/>
          <a:ln>
            <a:noFill/>
          </a:ln>
        </p:spPr>
      </p:pic>
      <p:pic>
        <p:nvPicPr>
          <p:cNvPr id="71" name="Google Shape;71;p14"/>
          <p:cNvPicPr preferRelativeResize="0"/>
          <p:nvPr/>
        </p:nvPicPr>
        <p:blipFill>
          <a:blip r:embed="rId5">
            <a:alphaModFix/>
          </a:blip>
          <a:stretch>
            <a:fillRect/>
          </a:stretch>
        </p:blipFill>
        <p:spPr>
          <a:xfrm>
            <a:off x="4572000" y="639625"/>
            <a:ext cx="4426825" cy="33820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66950" y="0"/>
            <a:ext cx="8118600" cy="7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solidFill>
                  <a:schemeClr val="lt2"/>
                </a:solidFill>
              </a:rPr>
              <a:t>Sixteenth Street Baptist Church Bombing</a:t>
            </a:r>
            <a:endParaRPr sz="3100">
              <a:solidFill>
                <a:schemeClr val="lt2"/>
              </a:solidFill>
            </a:endParaRPr>
          </a:p>
        </p:txBody>
      </p:sp>
      <p:sp>
        <p:nvSpPr>
          <p:cNvPr id="77" name="Google Shape;77;p15"/>
          <p:cNvSpPr txBox="1"/>
          <p:nvPr/>
        </p:nvSpPr>
        <p:spPr>
          <a:xfrm>
            <a:off x="5370575" y="763800"/>
            <a:ext cx="37734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1"/>
                </a:solidFill>
                <a:latin typeface="Old Standard TT"/>
                <a:ea typeface="Old Standard TT"/>
                <a:cs typeface="Old Standard TT"/>
                <a:sym typeface="Old Standard TT"/>
              </a:rPr>
              <a:t>On Sunday, September 15, 1963, a bomb ripped into Sixteenth Street Baptist Church, killing four Black girls in Birmingham, Alabama. Members of the Ku Klux Klan were arrested. Dr. King had preached at this church during the Birmingham Campaign, and it was at the heart of the Black community. The bombing occurred just two weeks after the March on Washington.</a:t>
            </a:r>
            <a:endParaRPr sz="1700">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t/>
            </a:r>
            <a:endParaRPr sz="900">
              <a:solidFill>
                <a:schemeClr val="accent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lang="en" sz="1700">
                <a:solidFill>
                  <a:schemeClr val="accent1"/>
                </a:solidFill>
                <a:latin typeface="Old Standard TT"/>
                <a:ea typeface="Old Standard TT"/>
                <a:cs typeface="Old Standard TT"/>
                <a:sym typeface="Old Standard TT"/>
              </a:rPr>
              <a:t>Images from the bombing were broadcast around the world, putting pressure on American lawmakers to bring about civil rights legislation.</a:t>
            </a:r>
            <a:endParaRPr sz="1700">
              <a:solidFill>
                <a:schemeClr val="accent1"/>
              </a:solidFill>
              <a:latin typeface="Old Standard TT"/>
              <a:ea typeface="Old Standard TT"/>
              <a:cs typeface="Old Standard TT"/>
              <a:sym typeface="Old Standard TT"/>
            </a:endParaRPr>
          </a:p>
        </p:txBody>
      </p:sp>
      <p:pic>
        <p:nvPicPr>
          <p:cNvPr id="78" name="Google Shape;78;p15"/>
          <p:cNvPicPr preferRelativeResize="0"/>
          <p:nvPr/>
        </p:nvPicPr>
        <p:blipFill>
          <a:blip r:embed="rId3">
            <a:alphaModFix/>
          </a:blip>
          <a:stretch>
            <a:fillRect/>
          </a:stretch>
        </p:blipFill>
        <p:spPr>
          <a:xfrm>
            <a:off x="8435300" y="86575"/>
            <a:ext cx="590650" cy="590650"/>
          </a:xfrm>
          <a:prstGeom prst="rect">
            <a:avLst/>
          </a:prstGeom>
          <a:noFill/>
          <a:ln>
            <a:noFill/>
          </a:ln>
        </p:spPr>
      </p:pic>
      <p:pic>
        <p:nvPicPr>
          <p:cNvPr descr="On September 15th, 1963, four young black girls, aged 11 to 14, were killed when a bomb exploded at the 16th Street Baptist Church in Birmingham, Alabama. Immediately after, police clashed with enraged members of the black community, and at least two other black teens were killed. In 1977, Robert Chambliss, a white supremacist, was convicted in the bombing. Two others were later convicted." id="79" name="Google Shape;79;p15" title="The Bombing of the 16th Street Baptist Church">
            <a:hlinkClick r:id="rId4"/>
          </p:cNvPr>
          <p:cNvPicPr preferRelativeResize="0"/>
          <p:nvPr/>
        </p:nvPicPr>
        <p:blipFill>
          <a:blip r:embed="rId5">
            <a:alphaModFix/>
          </a:blip>
          <a:stretch>
            <a:fillRect/>
          </a:stretch>
        </p:blipFill>
        <p:spPr>
          <a:xfrm>
            <a:off x="195500" y="885525"/>
            <a:ext cx="5094325" cy="382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168650" y="147250"/>
            <a:ext cx="8785200" cy="7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900"/>
              <a:t>End the Poll Tax via 24th Amendment</a:t>
            </a:r>
            <a:endParaRPr sz="3900"/>
          </a:p>
        </p:txBody>
      </p:sp>
      <p:sp>
        <p:nvSpPr>
          <p:cNvPr id="85" name="Google Shape;85;p16"/>
          <p:cNvSpPr txBox="1"/>
          <p:nvPr/>
        </p:nvSpPr>
        <p:spPr>
          <a:xfrm>
            <a:off x="251625" y="819300"/>
            <a:ext cx="4159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What is a poll tax? Many Southern states charged a fee to Black citizens who wanted to vote. With unequal pay and unfair hiring practices, most Black citizens did not have money to spare and therefore were kept out of the democratic process. The protests and voter registration drives in the South, led by Dr. King and others, helped to usher in this Amendment.</a:t>
            </a:r>
            <a:endParaRPr sz="1600">
              <a:solidFill>
                <a:schemeClr val="lt1"/>
              </a:solidFill>
              <a:latin typeface="Old Standard TT"/>
              <a:ea typeface="Old Standard TT"/>
              <a:cs typeface="Old Standard TT"/>
              <a:sym typeface="Old Standard TT"/>
            </a:endParaRPr>
          </a:p>
        </p:txBody>
      </p:sp>
      <p:sp>
        <p:nvSpPr>
          <p:cNvPr id="86" name="Google Shape;86;p16"/>
          <p:cNvSpPr txBox="1"/>
          <p:nvPr/>
        </p:nvSpPr>
        <p:spPr>
          <a:xfrm>
            <a:off x="4653325" y="3463700"/>
            <a:ext cx="4343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lt1"/>
                </a:solidFill>
                <a:latin typeface="Old Standard TT"/>
                <a:ea typeface="Old Standard TT"/>
                <a:cs typeface="Old Standard TT"/>
                <a:sym typeface="Old Standard TT"/>
              </a:rPr>
              <a:t>Section 1. The right of citizens of the United States to vote in any primary or other election for President or Vice President, for electors for President or Vice President, or for Senator or Representative in Congress, shall not be denied or abridged by the United States or any State by reason of failure to pay any poll tax or other tax.</a:t>
            </a:r>
            <a:endParaRPr i="1">
              <a:latin typeface="Old Standard TT"/>
              <a:ea typeface="Old Standard TT"/>
              <a:cs typeface="Old Standard TT"/>
              <a:sym typeface="Old Standard TT"/>
            </a:endParaRPr>
          </a:p>
        </p:txBody>
      </p:sp>
      <p:pic>
        <p:nvPicPr>
          <p:cNvPr id="87" name="Google Shape;87;p16"/>
          <p:cNvPicPr preferRelativeResize="0"/>
          <p:nvPr/>
        </p:nvPicPr>
        <p:blipFill>
          <a:blip r:embed="rId3">
            <a:alphaModFix/>
          </a:blip>
          <a:stretch>
            <a:fillRect/>
          </a:stretch>
        </p:blipFill>
        <p:spPr>
          <a:xfrm>
            <a:off x="8643075" y="147250"/>
            <a:ext cx="437100" cy="437100"/>
          </a:xfrm>
          <a:prstGeom prst="rect">
            <a:avLst/>
          </a:prstGeom>
          <a:noFill/>
          <a:ln>
            <a:noFill/>
          </a:ln>
        </p:spPr>
      </p:pic>
      <p:pic>
        <p:nvPicPr>
          <p:cNvPr id="88" name="Google Shape;88;p16"/>
          <p:cNvPicPr preferRelativeResize="0"/>
          <p:nvPr/>
        </p:nvPicPr>
        <p:blipFill rotWithShape="1">
          <a:blip r:embed="rId4">
            <a:alphaModFix/>
          </a:blip>
          <a:srcRect b="43463" l="0" r="0" t="3802"/>
          <a:stretch/>
        </p:blipFill>
        <p:spPr>
          <a:xfrm>
            <a:off x="5094775" y="751262"/>
            <a:ext cx="3460799" cy="2712438"/>
          </a:xfrm>
          <a:prstGeom prst="rect">
            <a:avLst/>
          </a:prstGeom>
          <a:noFill/>
          <a:ln>
            <a:noFill/>
          </a:ln>
        </p:spPr>
      </p:pic>
      <p:pic>
        <p:nvPicPr>
          <p:cNvPr id="89" name="Google Shape;89;p16"/>
          <p:cNvPicPr preferRelativeResize="0"/>
          <p:nvPr/>
        </p:nvPicPr>
        <p:blipFill>
          <a:blip r:embed="rId5">
            <a:alphaModFix/>
          </a:blip>
          <a:stretch>
            <a:fillRect/>
          </a:stretch>
        </p:blipFill>
        <p:spPr>
          <a:xfrm>
            <a:off x="251638" y="3220500"/>
            <a:ext cx="4159474" cy="18171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490250" y="526350"/>
            <a:ext cx="8205600" cy="88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What was the Civil Rights Act of 1964?</a:t>
            </a:r>
            <a:endParaRPr sz="3600"/>
          </a:p>
        </p:txBody>
      </p:sp>
      <p:sp>
        <p:nvSpPr>
          <p:cNvPr id="95" name="Google Shape;95;p17"/>
          <p:cNvSpPr txBox="1"/>
          <p:nvPr/>
        </p:nvSpPr>
        <p:spPr>
          <a:xfrm>
            <a:off x="1591300" y="1600100"/>
            <a:ext cx="59694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F6B26B"/>
                </a:solidFill>
                <a:latin typeface="Old Standard TT"/>
                <a:ea typeface="Old Standard TT"/>
                <a:cs typeface="Old Standard TT"/>
                <a:sym typeface="Old Standard TT"/>
              </a:rPr>
              <a:t>Visit the </a:t>
            </a:r>
            <a:r>
              <a:rPr lang="en" sz="2700" u="sng">
                <a:solidFill>
                  <a:schemeClr val="hlink"/>
                </a:solidFill>
                <a:latin typeface="Old Standard TT"/>
                <a:ea typeface="Old Standard TT"/>
                <a:cs typeface="Old Standard TT"/>
                <a:sym typeface="Old Standard TT"/>
                <a:hlinkClick r:id="rId3"/>
              </a:rPr>
              <a:t>Civil Rights Act of 1964: A Long Struggle for Freedom</a:t>
            </a:r>
            <a:r>
              <a:rPr lang="en" sz="2700">
                <a:solidFill>
                  <a:srgbClr val="F6B26B"/>
                </a:solidFill>
                <a:latin typeface="Old Standard TT"/>
                <a:ea typeface="Old Standard TT"/>
                <a:cs typeface="Old Standard TT"/>
                <a:sym typeface="Old Standard TT"/>
              </a:rPr>
              <a:t> video exhibit from the Library of Congress to learn more about this historic </a:t>
            </a:r>
            <a:r>
              <a:rPr lang="en" sz="2700">
                <a:solidFill>
                  <a:srgbClr val="F6B26B"/>
                </a:solidFill>
                <a:latin typeface="Old Standard TT"/>
                <a:ea typeface="Old Standard TT"/>
                <a:cs typeface="Old Standard TT"/>
                <a:sym typeface="Old Standard TT"/>
              </a:rPr>
              <a:t>piece</a:t>
            </a:r>
            <a:r>
              <a:rPr lang="en" sz="2700">
                <a:solidFill>
                  <a:srgbClr val="F6B26B"/>
                </a:solidFill>
                <a:latin typeface="Old Standard TT"/>
                <a:ea typeface="Old Standard TT"/>
                <a:cs typeface="Old Standard TT"/>
                <a:sym typeface="Old Standard TT"/>
              </a:rPr>
              <a:t> of legislation.</a:t>
            </a:r>
            <a:endParaRPr sz="2700">
              <a:solidFill>
                <a:srgbClr val="F6B26B"/>
              </a:solidFill>
              <a:latin typeface="Old Standard TT"/>
              <a:ea typeface="Old Standard TT"/>
              <a:cs typeface="Old Standard TT"/>
              <a:sym typeface="Old Standard TT"/>
            </a:endParaRPr>
          </a:p>
        </p:txBody>
      </p:sp>
      <p:pic>
        <p:nvPicPr>
          <p:cNvPr id="96" name="Google Shape;96;p17"/>
          <p:cNvPicPr preferRelativeResize="0"/>
          <p:nvPr/>
        </p:nvPicPr>
        <p:blipFill>
          <a:blip r:embed="rId4">
            <a:alphaModFix/>
          </a:blip>
          <a:stretch>
            <a:fillRect/>
          </a:stretch>
        </p:blipFill>
        <p:spPr>
          <a:xfrm>
            <a:off x="8466300" y="4414650"/>
            <a:ext cx="590650" cy="590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60225" y="1707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Civil </a:t>
            </a:r>
            <a:r>
              <a:rPr lang="en"/>
              <a:t>Rights Act of 196</a:t>
            </a:r>
            <a:r>
              <a:rPr lang="en"/>
              <a:t>4</a:t>
            </a:r>
            <a:endParaRPr/>
          </a:p>
        </p:txBody>
      </p:sp>
      <p:sp>
        <p:nvSpPr>
          <p:cNvPr id="102" name="Google Shape;102;p18"/>
          <p:cNvSpPr txBox="1"/>
          <p:nvPr>
            <p:ph idx="1" type="body"/>
          </p:nvPr>
        </p:nvSpPr>
        <p:spPr>
          <a:xfrm>
            <a:off x="5016175" y="3503375"/>
            <a:ext cx="3999900" cy="1080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600"/>
              <a:t>Listen to </a:t>
            </a:r>
            <a:r>
              <a:rPr lang="en" sz="1600" u="sng">
                <a:solidFill>
                  <a:schemeClr val="hlink"/>
                </a:solidFill>
                <a:hlinkClick r:id="rId3"/>
              </a:rPr>
              <a:t>President Johnson’s remarks</a:t>
            </a:r>
            <a:r>
              <a:rPr lang="en" sz="1600"/>
              <a:t> when signing the Civil Rights Act of 1964 on July 2, 1964.</a:t>
            </a:r>
            <a:endParaRPr sz="1600"/>
          </a:p>
        </p:txBody>
      </p:sp>
      <p:pic>
        <p:nvPicPr>
          <p:cNvPr id="103" name="Google Shape;103;p18"/>
          <p:cNvPicPr preferRelativeResize="0"/>
          <p:nvPr/>
        </p:nvPicPr>
        <p:blipFill rotWithShape="1">
          <a:blip r:embed="rId4">
            <a:alphaModFix/>
          </a:blip>
          <a:srcRect b="11738" l="11482" r="11712" t="7198"/>
          <a:stretch/>
        </p:blipFill>
        <p:spPr>
          <a:xfrm>
            <a:off x="113075" y="999550"/>
            <a:ext cx="1988825" cy="3144399"/>
          </a:xfrm>
          <a:prstGeom prst="rect">
            <a:avLst/>
          </a:prstGeom>
          <a:noFill/>
          <a:ln>
            <a:noFill/>
          </a:ln>
        </p:spPr>
      </p:pic>
      <p:pic>
        <p:nvPicPr>
          <p:cNvPr id="104" name="Google Shape;104;p18"/>
          <p:cNvPicPr preferRelativeResize="0"/>
          <p:nvPr/>
        </p:nvPicPr>
        <p:blipFill>
          <a:blip r:embed="rId5">
            <a:alphaModFix/>
          </a:blip>
          <a:stretch>
            <a:fillRect/>
          </a:stretch>
        </p:blipFill>
        <p:spPr>
          <a:xfrm>
            <a:off x="4297800" y="170700"/>
            <a:ext cx="4718277" cy="3144399"/>
          </a:xfrm>
          <a:prstGeom prst="rect">
            <a:avLst/>
          </a:prstGeom>
          <a:noFill/>
          <a:ln>
            <a:noFill/>
          </a:ln>
        </p:spPr>
      </p:pic>
      <p:sp>
        <p:nvSpPr>
          <p:cNvPr id="105" name="Google Shape;105;p18"/>
          <p:cNvSpPr txBox="1"/>
          <p:nvPr/>
        </p:nvSpPr>
        <p:spPr>
          <a:xfrm>
            <a:off x="2171150" y="878550"/>
            <a:ext cx="20574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Old Standard TT"/>
                <a:ea typeface="Old Standard TT"/>
                <a:cs typeface="Old Standard TT"/>
                <a:sym typeface="Old Standard TT"/>
              </a:rPr>
              <a:t>The Civil Rights Act of 1964 prohibits discrimination on the basis of race, color, religion, sex, or national origin. Provisions of this civil rights act also forbade discrimination on the basis of sex or race in hiring, promoting, and firing.</a:t>
            </a:r>
            <a:endParaRPr>
              <a:latin typeface="Old Standard TT"/>
              <a:ea typeface="Old Standard TT"/>
              <a:cs typeface="Old Standard TT"/>
              <a:sym typeface="Old Standard TT"/>
            </a:endParaRPr>
          </a:p>
        </p:txBody>
      </p:sp>
      <p:pic>
        <p:nvPicPr>
          <p:cNvPr id="106" name="Google Shape;106;p18"/>
          <p:cNvPicPr preferRelativeResize="0"/>
          <p:nvPr/>
        </p:nvPicPr>
        <p:blipFill>
          <a:blip r:embed="rId6">
            <a:alphaModFix/>
          </a:blip>
          <a:stretch>
            <a:fillRect/>
          </a:stretch>
        </p:blipFill>
        <p:spPr>
          <a:xfrm>
            <a:off x="113075" y="4452950"/>
            <a:ext cx="590650" cy="590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60225" y="1707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Voting Rights Act of 1965</a:t>
            </a:r>
            <a:endParaRPr/>
          </a:p>
        </p:txBody>
      </p:sp>
      <p:sp>
        <p:nvSpPr>
          <p:cNvPr id="112" name="Google Shape;112;p19"/>
          <p:cNvSpPr txBox="1"/>
          <p:nvPr/>
        </p:nvSpPr>
        <p:spPr>
          <a:xfrm>
            <a:off x="127150" y="3215775"/>
            <a:ext cx="4326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Old Standard TT"/>
                <a:ea typeface="Old Standard TT"/>
                <a:cs typeface="Old Standard TT"/>
                <a:sym typeface="Old Standard TT"/>
              </a:rPr>
              <a:t>This act was signed into law on August 6, 1965, by President Lyndon Johnson. It outlawed the discriminatory voting practices adopted in many southern states after the Civil War, including literacy tests as a prerequisite to voting.</a:t>
            </a:r>
            <a:endParaRPr sz="16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600">
              <a:solidFill>
                <a:schemeClr val="dk1"/>
              </a:solidFill>
              <a:latin typeface="Old Standard TT"/>
              <a:ea typeface="Old Standard TT"/>
              <a:cs typeface="Old Standard TT"/>
              <a:sym typeface="Old Standard TT"/>
            </a:endParaRPr>
          </a:p>
        </p:txBody>
      </p:sp>
      <p:pic>
        <p:nvPicPr>
          <p:cNvPr id="113" name="Google Shape;113;p19"/>
          <p:cNvPicPr preferRelativeResize="0"/>
          <p:nvPr/>
        </p:nvPicPr>
        <p:blipFill>
          <a:blip r:embed="rId3">
            <a:alphaModFix/>
          </a:blip>
          <a:stretch>
            <a:fillRect/>
          </a:stretch>
        </p:blipFill>
        <p:spPr>
          <a:xfrm>
            <a:off x="178401" y="783898"/>
            <a:ext cx="4326625" cy="2431875"/>
          </a:xfrm>
          <a:prstGeom prst="rect">
            <a:avLst/>
          </a:prstGeom>
          <a:noFill/>
          <a:ln>
            <a:noFill/>
          </a:ln>
        </p:spPr>
      </p:pic>
      <p:pic>
        <p:nvPicPr>
          <p:cNvPr descr="The Civil Rights Act of 1964 was a step in the right direction, but it did not protect voting rights. The Voting Rights Act of 1965 prohibits discrimination based on race, eliminates literacy tests, poll taxes, and discriminatory voter registration practices. It also requires voting materials and assistance in appropriate languages in places with significant numbers of voters who do not speak English.&#10;&#10;&#10;60-Second Civics, Episode 4141: October 22, 2020&#10;&#10;Subscribe and take the Daily Civics Quiz at http://civiced.org/60-second-civics&#10;&#10;The show’s theme song is “Complacent” by Cheryl B. Engelhardt. You can find Cheryl online at cbemusic.com.&#10;&#10;Image: &quot;President Lyndon Johnson greets Dr. Martin Luther King, Jr., at the signing of the Voting Rights Act of 1965,&quot; August 6, 1965, Wikimedia Commons, Yoichi Okamoto, Lyndon Baines Johnson Library and Museum, Image Serial Number: A1030-17a, http://www.lbjlibrary.net/collections/photo-archive/photolab-detail.html?id=222&#10;&#10;Many thanks to Audiogram for supporting the podcast. Visit https://getaudiogram.com/ and  make your own audiograms!" id="114" name="Google Shape;114;p19" title="Voting, Elections, and Representation, Part 22: The Voting Rights Act of 1965">
            <a:hlinkClick r:id="rId4"/>
          </p:cNvPr>
          <p:cNvPicPr preferRelativeResize="0"/>
          <p:nvPr/>
        </p:nvPicPr>
        <p:blipFill>
          <a:blip r:embed="rId5">
            <a:alphaModFix/>
          </a:blip>
          <a:stretch>
            <a:fillRect/>
          </a:stretch>
        </p:blipFill>
        <p:spPr>
          <a:xfrm>
            <a:off x="4638025" y="1156924"/>
            <a:ext cx="4326625" cy="3244976"/>
          </a:xfrm>
          <a:prstGeom prst="rect">
            <a:avLst/>
          </a:prstGeom>
          <a:noFill/>
          <a:ln>
            <a:noFill/>
          </a:ln>
        </p:spPr>
      </p:pic>
      <p:pic>
        <p:nvPicPr>
          <p:cNvPr id="115" name="Google Shape;115;p19"/>
          <p:cNvPicPr preferRelativeResize="0"/>
          <p:nvPr/>
        </p:nvPicPr>
        <p:blipFill>
          <a:blip r:embed="rId6">
            <a:alphaModFix/>
          </a:blip>
          <a:stretch>
            <a:fillRect/>
          </a:stretch>
        </p:blipFill>
        <p:spPr>
          <a:xfrm>
            <a:off x="8453550" y="100750"/>
            <a:ext cx="590650" cy="590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0" y="51925"/>
            <a:ext cx="4515600" cy="5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1679"/>
              <a:t>Dr. Martin Luther King, Jr. was </a:t>
            </a:r>
            <a:endParaRPr sz="1679"/>
          </a:p>
          <a:p>
            <a:pPr indent="0" lvl="0" marL="0" rtl="0" algn="ctr">
              <a:spcBef>
                <a:spcPts val="0"/>
              </a:spcBef>
              <a:spcAft>
                <a:spcPts val="0"/>
              </a:spcAft>
              <a:buSzPts val="990"/>
              <a:buNone/>
            </a:pPr>
            <a:r>
              <a:rPr lang="en" sz="1679"/>
              <a:t>assassinated April 4, 1968.</a:t>
            </a:r>
            <a:endParaRPr sz="1280"/>
          </a:p>
        </p:txBody>
      </p:sp>
      <p:sp>
        <p:nvSpPr>
          <p:cNvPr id="121" name="Google Shape;121;p20"/>
          <p:cNvSpPr txBox="1"/>
          <p:nvPr/>
        </p:nvSpPr>
        <p:spPr>
          <a:xfrm>
            <a:off x="140200" y="639625"/>
            <a:ext cx="4272300" cy="467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Old Standard TT"/>
                <a:ea typeface="Old Standard TT"/>
                <a:cs typeface="Old Standard TT"/>
                <a:sym typeface="Old Standard TT"/>
              </a:rPr>
              <a:t>At 6:05 p.m. on Thursday, April 4, 1968, Dr. Martin Luther King was shot dead while standing on a balcony outside his second-floor room at the Lorraine Motel in Memphis, Tennessee. News of King’s assassination prompted major outbreaks of racial violence, resulting in more than 40 deaths nationwide and extensive property damage in over 100 American cities. King was in Memphis to support the majority Black sanitation workers who were on strike demanding better working conditions.</a:t>
            </a:r>
            <a:endParaRPr sz="1900">
              <a:latin typeface="Old Standard TT"/>
              <a:ea typeface="Old Standard TT"/>
              <a:cs typeface="Old Standard TT"/>
              <a:sym typeface="Old Standard TT"/>
            </a:endParaRPr>
          </a:p>
          <a:p>
            <a:pPr indent="0" lvl="0" marL="0" rtl="0" algn="l">
              <a:spcBef>
                <a:spcPts val="0"/>
              </a:spcBef>
              <a:spcAft>
                <a:spcPts val="0"/>
              </a:spcAft>
              <a:buNone/>
            </a:pPr>
            <a:r>
              <a:t/>
            </a:r>
            <a:endParaRPr sz="1100">
              <a:latin typeface="Old Standard TT"/>
              <a:ea typeface="Old Standard TT"/>
              <a:cs typeface="Old Standard TT"/>
              <a:sym typeface="Old Standard TT"/>
            </a:endParaRPr>
          </a:p>
          <a:p>
            <a:pPr indent="0" lvl="0" marL="0" rtl="0" algn="l">
              <a:spcBef>
                <a:spcPts val="0"/>
              </a:spcBef>
              <a:spcAft>
                <a:spcPts val="0"/>
              </a:spcAft>
              <a:buNone/>
            </a:pPr>
            <a:r>
              <a:t/>
            </a:r>
            <a:endParaRPr b="1" i="1" sz="1500">
              <a:latin typeface="Old Standard TT"/>
              <a:ea typeface="Old Standard TT"/>
              <a:cs typeface="Old Standard TT"/>
              <a:sym typeface="Old Standard TT"/>
            </a:endParaRPr>
          </a:p>
        </p:txBody>
      </p:sp>
      <p:pic>
        <p:nvPicPr>
          <p:cNvPr id="122" name="Google Shape;122;p20"/>
          <p:cNvPicPr preferRelativeResize="0"/>
          <p:nvPr/>
        </p:nvPicPr>
        <p:blipFill>
          <a:blip r:embed="rId3">
            <a:alphaModFix/>
          </a:blip>
          <a:stretch>
            <a:fillRect/>
          </a:stretch>
        </p:blipFill>
        <p:spPr>
          <a:xfrm>
            <a:off x="8408175" y="4466475"/>
            <a:ext cx="590650" cy="590650"/>
          </a:xfrm>
          <a:prstGeom prst="rect">
            <a:avLst/>
          </a:prstGeom>
          <a:noFill/>
          <a:ln>
            <a:noFill/>
          </a:ln>
        </p:spPr>
      </p:pic>
      <p:sp>
        <p:nvSpPr>
          <p:cNvPr id="123" name="Google Shape;123;p20"/>
          <p:cNvSpPr txBox="1"/>
          <p:nvPr/>
        </p:nvSpPr>
        <p:spPr>
          <a:xfrm>
            <a:off x="4983600" y="288675"/>
            <a:ext cx="3617700" cy="4063500"/>
          </a:xfrm>
          <a:prstGeom prst="rect">
            <a:avLst/>
          </a:prstGeom>
          <a:noFill/>
          <a:ln cap="flat" cmpd="sng" w="19050">
            <a:solidFill>
              <a:schemeClr val="lt2"/>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lt1"/>
                </a:solidFill>
                <a:latin typeface="Old Standard TT"/>
                <a:ea typeface="Old Standard TT"/>
                <a:cs typeface="Old Standard TT"/>
                <a:sym typeface="Old Standard TT"/>
              </a:rPr>
              <a:t>On t</a:t>
            </a:r>
            <a:r>
              <a:rPr lang="en" sz="1700">
                <a:solidFill>
                  <a:schemeClr val="lt1"/>
                </a:solidFill>
                <a:latin typeface="Old Standard TT"/>
                <a:ea typeface="Old Standard TT"/>
                <a:cs typeface="Old Standard TT"/>
                <a:sym typeface="Old Standard TT"/>
              </a:rPr>
              <a:t>he previous night, Dr. King delivered his, “I’ve Been to the Mountaintop” speech, where he told the audience:</a:t>
            </a:r>
            <a:endParaRPr sz="1700">
              <a:solidFill>
                <a:schemeClr val="lt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t/>
            </a:r>
            <a:endParaRPr sz="900">
              <a:solidFill>
                <a:schemeClr val="accent3"/>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b="1" i="1" lang="en" sz="2500">
                <a:solidFill>
                  <a:schemeClr val="accent3"/>
                </a:solidFill>
                <a:latin typeface="Old Standard TT"/>
                <a:ea typeface="Old Standard TT"/>
                <a:cs typeface="Old Standard TT"/>
                <a:sym typeface="Old Standard TT"/>
              </a:rPr>
              <a:t>“I've seen the Promised Land. I may not get there with you. But I want you to know tonight, that we, as a people, will get to the promised land!”</a:t>
            </a:r>
            <a:endParaRPr sz="2400">
              <a:solidFill>
                <a:schemeClr val="accent3"/>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