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Merriweather"/>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19" Type="http://schemas.openxmlformats.org/officeDocument/2006/relationships/font" Target="fonts/Merriweather-bold.fntdata"/><Relationship Id="rId6" Type="http://schemas.openxmlformats.org/officeDocument/2006/relationships/slide" Target="slides/slide1.xml"/><Relationship Id="rId18"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talog.archives.gov/id/7718884?q=7718884"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LanYTrI23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arningforjustice.org/sites/default/files/documents/Negroes_Boycott.pdf" TargetMode="External"/><Relationship Id="rId3" Type="http://schemas.openxmlformats.org/officeDocument/2006/relationships/hyperlink" Target="https://www.learningforjustice.org/sites/default/files/documents/Negroes_Boycott.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ital.archives.alabama.gov/digital/collection/voices/id/2022/"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c.gov/item/2003688129/"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Image: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Description: </a:t>
            </a:r>
            <a:r>
              <a:rPr i="1" lang="en">
                <a:solidFill>
                  <a:srgbClr val="3F3C30"/>
                </a:solidFill>
              </a:rPr>
              <a:t>On the evening of December 1, 1955, Rosa Parks, an African American woman, was arrested for disobeying an Alabama law requiring Black passengers to relinquish seats to White passengers when the bus was full. Blacks also were required to sit at the back of the bus. Her arrest sparked a 381-day boycott of the Montgomery bus system and led to a 1956 Supreme Court decision banning segregation on public transportation. This photograph features a replica of the bright yellow Montgomery city bus where Rosa Parks defied the city's segregated bus transport policy, which is on exhibit at the National Civil Rights Museum in Memphis, Tennessee.</a:t>
            </a:r>
            <a:endParaRPr i="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Source: </a:t>
            </a:r>
            <a:r>
              <a:rPr lang="en" u="sng">
                <a:solidFill>
                  <a:schemeClr val="hlink"/>
                </a:solidFill>
                <a:hlinkClick r:id="rId2"/>
              </a:rPr>
              <a:t>National Archives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c647bdf1f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c647bdf1f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Source: </a:t>
            </a:r>
            <a:r>
              <a:rPr lang="en" u="sng">
                <a:solidFill>
                  <a:schemeClr val="hlink"/>
                </a:solidFill>
                <a:hlinkClick r:id="rId2"/>
              </a:rPr>
              <a:t>Voices of the Civil Rights Movement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c647bdf1f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c647bdf1f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c647bdf1f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c647bdf1f0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c647bdf1f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c647bdf1f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c647bdf1f0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c647bdf1f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Primary Source: </a:t>
            </a:r>
            <a:r>
              <a:rPr i="1" lang="en" u="sng">
                <a:solidFill>
                  <a:schemeClr val="hlink"/>
                </a:solidFill>
                <a:hlinkClick r:id="rId2"/>
              </a:rPr>
              <a:t>New York Times</a:t>
            </a:r>
            <a:r>
              <a:rPr lang="en" u="sng">
                <a:solidFill>
                  <a:schemeClr val="hlink"/>
                </a:solidFill>
                <a:hlinkClick r:id="rId3"/>
              </a:rPr>
              <a:t> Special Edition | Learning for Justice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c647bdf1f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c647bdf1f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Primary Source: </a:t>
            </a:r>
            <a:r>
              <a:rPr lang="en" u="sng">
                <a:solidFill>
                  <a:schemeClr val="hlink"/>
                </a:solidFill>
                <a:hlinkClick r:id="rId2"/>
              </a:rPr>
              <a:t>Inez Jesse Turner Baskin papers | Alabama Department of History &amp; Archives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c647bdf1f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c647bdf1f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Source: </a:t>
            </a:r>
            <a:r>
              <a:rPr lang="en" u="sng">
                <a:solidFill>
                  <a:schemeClr val="hlink"/>
                </a:solidFill>
                <a:hlinkClick r:id="rId2"/>
              </a:rPr>
              <a:t>Library of Congress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eLanYTrI23Y" TargetMode="External"/><Relationship Id="rId4" Type="http://schemas.openxmlformats.org/officeDocument/2006/relationships/image" Target="../media/image5.jp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www.youtube.com/watch?v=_omQ841ZAWg" TargetMode="External"/><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calendar.eji.org/racial-injustice/jan/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voicesofthecivilrightsmovement.com/video-collection/2015/12/04/the-montgomery-bus-boycot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www.learningforjustice.org/sites/default/files/documents/Negroes_Boycott.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s://digital.archives.alabama.gov/digital/collection/voices/id/202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Montgomery Bus Boycott</a:t>
            </a:r>
            <a:endParaRPr/>
          </a:p>
          <a:p>
            <a:pPr indent="0" lvl="0" marL="0" rtl="0" algn="l">
              <a:spcBef>
                <a:spcPts val="0"/>
              </a:spcBef>
              <a:spcAft>
                <a:spcPts val="0"/>
              </a:spcAft>
              <a:buNone/>
            </a:pPr>
            <a:r>
              <a:rPr lang="en" sz="1400"/>
              <a:t>December 5, 1955 – </a:t>
            </a:r>
            <a:r>
              <a:rPr lang="en" sz="1400"/>
              <a:t>December</a:t>
            </a:r>
            <a:r>
              <a:rPr lang="en" sz="1400"/>
              <a:t> 20, 1956</a:t>
            </a:r>
            <a:endParaRPr sz="1400"/>
          </a:p>
        </p:txBody>
      </p:sp>
      <p:pic>
        <p:nvPicPr>
          <p:cNvPr id="65" name="Google Shape;65;p13"/>
          <p:cNvPicPr preferRelativeResize="0"/>
          <p:nvPr/>
        </p:nvPicPr>
        <p:blipFill>
          <a:blip r:embed="rId3">
            <a:alphaModFix/>
          </a:blip>
          <a:stretch>
            <a:fillRect/>
          </a:stretch>
        </p:blipFill>
        <p:spPr>
          <a:xfrm>
            <a:off x="206425" y="4404300"/>
            <a:ext cx="688350" cy="688350"/>
          </a:xfrm>
          <a:prstGeom prst="rect">
            <a:avLst/>
          </a:prstGeom>
          <a:noFill/>
          <a:ln>
            <a:noFill/>
          </a:ln>
        </p:spPr>
      </p:pic>
      <p:pic>
        <p:nvPicPr>
          <p:cNvPr id="66" name="Google Shape;66;p13"/>
          <p:cNvPicPr preferRelativeResize="0"/>
          <p:nvPr/>
        </p:nvPicPr>
        <p:blipFill>
          <a:blip r:embed="rId4">
            <a:alphaModFix/>
          </a:blip>
          <a:stretch>
            <a:fillRect/>
          </a:stretch>
        </p:blipFill>
        <p:spPr>
          <a:xfrm>
            <a:off x="4015287" y="1208125"/>
            <a:ext cx="4719161" cy="3755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200825" y="168200"/>
            <a:ext cx="27201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was the Montgomery Bus Boycott?</a:t>
            </a:r>
            <a:endParaRPr/>
          </a:p>
        </p:txBody>
      </p:sp>
      <p:pic>
        <p:nvPicPr>
          <p:cNvPr descr="The December 1955 arrest of Rosa Parks sparked a boycott against the segregated bus system in Montgomery, Alabama. Originally planned to last one day, the boycott lasted more than a year. Organizers filed a federal lawsuit challenging Montgomery's segregated buses. On November 13th, 1956, the Supreme Court ruled that public bus segregation was unconstitutional and ordered Montgomery buses to integrate." id="72" name="Google Shape;72;p14" title="The Montgomery Bus Boycott">
            <a:hlinkClick r:id="rId3"/>
          </p:cNvPr>
          <p:cNvPicPr preferRelativeResize="0"/>
          <p:nvPr/>
        </p:nvPicPr>
        <p:blipFill>
          <a:blip r:embed="rId4">
            <a:alphaModFix/>
          </a:blip>
          <a:stretch>
            <a:fillRect/>
          </a:stretch>
        </p:blipFill>
        <p:spPr>
          <a:xfrm>
            <a:off x="2822225" y="402350"/>
            <a:ext cx="6068275" cy="4551200"/>
          </a:xfrm>
          <a:prstGeom prst="rect">
            <a:avLst/>
          </a:prstGeom>
          <a:noFill/>
          <a:ln>
            <a:noFill/>
          </a:ln>
        </p:spPr>
      </p:pic>
      <p:pic>
        <p:nvPicPr>
          <p:cNvPr id="73" name="Google Shape;73;p14"/>
          <p:cNvPicPr preferRelativeResize="0"/>
          <p:nvPr/>
        </p:nvPicPr>
        <p:blipFill>
          <a:blip r:embed="rId5">
            <a:alphaModFix/>
          </a:blip>
          <a:stretch>
            <a:fillRect/>
          </a:stretch>
        </p:blipFill>
        <p:spPr>
          <a:xfrm>
            <a:off x="206425" y="4404300"/>
            <a:ext cx="688350" cy="688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idx="1" type="subTitle"/>
          </p:nvPr>
        </p:nvSpPr>
        <p:spPr>
          <a:xfrm>
            <a:off x="554450" y="3996650"/>
            <a:ext cx="8437200" cy="115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420">
              <a:solidFill>
                <a:schemeClr val="accent5"/>
              </a:solidFill>
              <a:latin typeface="Merriweather"/>
              <a:ea typeface="Merriweather"/>
              <a:cs typeface="Merriweather"/>
              <a:sym typeface="Merriweather"/>
            </a:endParaRPr>
          </a:p>
          <a:p>
            <a:pPr indent="0" lvl="0" marL="0" rtl="0" algn="l">
              <a:spcBef>
                <a:spcPts val="0"/>
              </a:spcBef>
              <a:spcAft>
                <a:spcPts val="0"/>
              </a:spcAft>
              <a:buNone/>
            </a:pPr>
            <a:r>
              <a:rPr lang="en" sz="1420">
                <a:solidFill>
                  <a:schemeClr val="lt1"/>
                </a:solidFill>
                <a:latin typeface="Merriweather"/>
                <a:ea typeface="Merriweather"/>
                <a:cs typeface="Merriweather"/>
                <a:sym typeface="Merriweather"/>
              </a:rPr>
              <a:t>The Montgomery Improvement Association (MIA) was formed in Montgomery, Alabama, on December 5, 1955, to direct the Black boycott of the city’s segregated buses. Martin Luther King, Jr., was elected its president, and Rosa Parks served on the executive board of directors. </a:t>
            </a:r>
            <a:endParaRPr>
              <a:solidFill>
                <a:schemeClr val="lt1"/>
              </a:solidFill>
            </a:endParaRPr>
          </a:p>
        </p:txBody>
      </p:sp>
      <p:pic>
        <p:nvPicPr>
          <p:cNvPr id="79" name="Google Shape;79;p15"/>
          <p:cNvPicPr preferRelativeResize="0"/>
          <p:nvPr/>
        </p:nvPicPr>
        <p:blipFill>
          <a:blip r:embed="rId3">
            <a:alphaModFix/>
          </a:blip>
          <a:stretch>
            <a:fillRect/>
          </a:stretch>
        </p:blipFill>
        <p:spPr>
          <a:xfrm>
            <a:off x="56600" y="4583600"/>
            <a:ext cx="497850" cy="497850"/>
          </a:xfrm>
          <a:prstGeom prst="rect">
            <a:avLst/>
          </a:prstGeom>
          <a:noFill/>
          <a:ln>
            <a:noFill/>
          </a:ln>
        </p:spPr>
      </p:pic>
      <p:sp>
        <p:nvSpPr>
          <p:cNvPr id="80" name="Google Shape;80;p15"/>
          <p:cNvSpPr txBox="1"/>
          <p:nvPr>
            <p:ph idx="4294967295" type="title"/>
          </p:nvPr>
        </p:nvSpPr>
        <p:spPr>
          <a:xfrm>
            <a:off x="200825" y="168200"/>
            <a:ext cx="2948400" cy="3429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Play this clip for background on the Montgomery Bus Boycott. Listen for Dr. King’s message to the citizens of Montgomery. </a:t>
            </a:r>
            <a:endParaRPr/>
          </a:p>
        </p:txBody>
      </p:sp>
      <p:pic>
        <p:nvPicPr>
          <p:cNvPr descr="This clip will uncover what it took to translate protest into real legislative change, starting with the Montgomery Bus Boycott of 1955. See more in Rise Up: The Movement that Changed America.&#10;&#10;#BlackAmericanHeroes&#10;&#10;Subscribe for more HISTORY:&#10;http://histv.co/SubscribeHistoryYT&#10;&#10;Check out exclusive HISTORY content:&#10;History Newsletter - https://histv.co/newsletter&#10;Website - https://histv.co/History&#10;Facebook - https://histv.co/Facebook&#10;Twitter - https://histv.co/Twitter&#10;&#10;HISTORY® is the leading destination for award-winning original series and specials that connect viewers with history in an informative, immersive, and entertaining manner across all platforms. The network’s all-original programming slate features a roster of hit series, premium documentaries, and scripted event programming." id="81" name="Google Shape;81;p15" title="The Montgomery Bus Boycott of 1955 | Black American Heroes">
            <a:hlinkClick r:id="rId4"/>
          </p:cNvPr>
          <p:cNvPicPr preferRelativeResize="0"/>
          <p:nvPr/>
        </p:nvPicPr>
        <p:blipFill>
          <a:blip r:embed="rId5">
            <a:alphaModFix/>
          </a:blip>
          <a:stretch>
            <a:fillRect/>
          </a:stretch>
        </p:blipFill>
        <p:spPr>
          <a:xfrm>
            <a:off x="3149350" y="525450"/>
            <a:ext cx="5842300" cy="3286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6"/>
          <p:cNvPicPr preferRelativeResize="0"/>
          <p:nvPr/>
        </p:nvPicPr>
        <p:blipFill>
          <a:blip r:embed="rId3">
            <a:alphaModFix/>
          </a:blip>
          <a:stretch>
            <a:fillRect/>
          </a:stretch>
        </p:blipFill>
        <p:spPr>
          <a:xfrm>
            <a:off x="8622075" y="4593525"/>
            <a:ext cx="497850" cy="497850"/>
          </a:xfrm>
          <a:prstGeom prst="rect">
            <a:avLst/>
          </a:prstGeom>
          <a:noFill/>
          <a:ln>
            <a:noFill/>
          </a:ln>
        </p:spPr>
      </p:pic>
      <p:sp>
        <p:nvSpPr>
          <p:cNvPr id="87" name="Google Shape;87;p16"/>
          <p:cNvSpPr txBox="1"/>
          <p:nvPr>
            <p:ph type="title"/>
          </p:nvPr>
        </p:nvSpPr>
        <p:spPr>
          <a:xfrm>
            <a:off x="416600" y="246800"/>
            <a:ext cx="3066000" cy="3429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Examine </a:t>
            </a:r>
            <a:r>
              <a:rPr lang="en" u="sng">
                <a:solidFill>
                  <a:schemeClr val="hlink"/>
                </a:solidFill>
                <a:hlinkClick r:id="rId4"/>
              </a:rPr>
              <a:t>this article</a:t>
            </a:r>
            <a:r>
              <a:rPr lang="en"/>
              <a:t> about the bombing of Dr. King’s Montgomery home on </a:t>
            </a:r>
            <a:endParaRPr/>
          </a:p>
          <a:p>
            <a:pPr indent="0" lvl="0" marL="0" rtl="0" algn="l">
              <a:spcBef>
                <a:spcPts val="0"/>
              </a:spcBef>
              <a:spcAft>
                <a:spcPts val="0"/>
              </a:spcAft>
              <a:buNone/>
            </a:pPr>
            <a:r>
              <a:rPr lang="en"/>
              <a:t>January 30, 1956.</a:t>
            </a:r>
            <a:endParaRPr/>
          </a:p>
        </p:txBody>
      </p:sp>
      <p:sp>
        <p:nvSpPr>
          <p:cNvPr id="88" name="Google Shape;88;p16"/>
          <p:cNvSpPr txBox="1"/>
          <p:nvPr/>
        </p:nvSpPr>
        <p:spPr>
          <a:xfrm>
            <a:off x="5245650" y="468525"/>
            <a:ext cx="3144600" cy="4125000"/>
          </a:xfrm>
          <a:prstGeom prst="rect">
            <a:avLst/>
          </a:prstGeom>
          <a:noFill/>
          <a:ln cap="flat" cmpd="sng" w="2857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Roboto"/>
                <a:ea typeface="Roboto"/>
                <a:cs typeface="Roboto"/>
                <a:sym typeface="Roboto"/>
              </a:rPr>
              <a:t>A little over one month into the Montgomery Bus Boycott, the home of King family was bombed. His wife, Mrs. Coretta Scott King, his seven-week old daughter, and a neighbor were inside at the time but no one was injured. Dr. King was addressing an MIA meeting at the time of the bombing. After learning his family was safe, Dr. King continued his speech, telling the crowd, “We cannot solve this problem through violence. We must meet violence with nonviolence." </a:t>
            </a:r>
            <a:endParaRPr sz="16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4475750" y="62025"/>
            <a:ext cx="4648800" cy="282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solidFill>
                  <a:schemeClr val="accent5"/>
                </a:solidFill>
              </a:rPr>
              <a:t>The Montgomery Bus Boycott was a civil rights protest during which Black Americans refused to ride city buses in Montgomery, Alabama, to protest segregated seating. The boycott took place from December 5, 1955, to December 20, 1956. This protest is regarded as the first large-scale demonstration against racial segregation in America. It is estimated over 40,000 people </a:t>
            </a:r>
            <a:r>
              <a:rPr lang="en" sz="2120">
                <a:solidFill>
                  <a:schemeClr val="accent5"/>
                </a:solidFill>
              </a:rPr>
              <a:t>participated</a:t>
            </a:r>
            <a:r>
              <a:rPr lang="en" sz="2120">
                <a:solidFill>
                  <a:schemeClr val="accent5"/>
                </a:solidFill>
              </a:rPr>
              <a:t> in the </a:t>
            </a:r>
            <a:r>
              <a:rPr lang="en" sz="2120">
                <a:solidFill>
                  <a:schemeClr val="accent5"/>
                </a:solidFill>
              </a:rPr>
              <a:t>year long</a:t>
            </a:r>
            <a:r>
              <a:rPr lang="en" sz="2120">
                <a:solidFill>
                  <a:schemeClr val="accent5"/>
                </a:solidFill>
              </a:rPr>
              <a:t> boycott.</a:t>
            </a:r>
            <a:endParaRPr sz="2120">
              <a:solidFill>
                <a:schemeClr val="accent5"/>
              </a:solidFill>
            </a:endParaRPr>
          </a:p>
        </p:txBody>
      </p:sp>
      <p:pic>
        <p:nvPicPr>
          <p:cNvPr id="94" name="Google Shape;94;p17"/>
          <p:cNvPicPr preferRelativeResize="0"/>
          <p:nvPr/>
        </p:nvPicPr>
        <p:blipFill>
          <a:blip r:embed="rId3">
            <a:alphaModFix/>
          </a:blip>
          <a:stretch>
            <a:fillRect/>
          </a:stretch>
        </p:blipFill>
        <p:spPr>
          <a:xfrm>
            <a:off x="206425" y="4404300"/>
            <a:ext cx="688350" cy="688350"/>
          </a:xfrm>
          <a:prstGeom prst="rect">
            <a:avLst/>
          </a:prstGeom>
          <a:noFill/>
          <a:ln>
            <a:noFill/>
          </a:ln>
        </p:spPr>
      </p:pic>
      <p:sp>
        <p:nvSpPr>
          <p:cNvPr id="95" name="Google Shape;95;p17"/>
          <p:cNvSpPr txBox="1"/>
          <p:nvPr>
            <p:ph type="title"/>
          </p:nvPr>
        </p:nvSpPr>
        <p:spPr>
          <a:xfrm>
            <a:off x="416600" y="246800"/>
            <a:ext cx="3066000" cy="2901000"/>
          </a:xfrm>
          <a:prstGeom prst="rect">
            <a:avLst/>
          </a:prstGeom>
          <a:ln cap="flat" cmpd="sng" w="19050">
            <a:solidFill>
              <a:schemeClr val="accent6"/>
            </a:solidFill>
            <a:prstDash val="dot"/>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Explore </a:t>
            </a:r>
            <a:r>
              <a:rPr lang="en" u="sng">
                <a:solidFill>
                  <a:schemeClr val="hlink"/>
                </a:solidFill>
                <a:hlinkClick r:id="rId4"/>
              </a:rPr>
              <a:t>this site</a:t>
            </a:r>
            <a:r>
              <a:rPr lang="en"/>
              <a:t> to learn about the leadership and the lasting impact of the bus boycott.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idx="1" type="body"/>
          </p:nvPr>
        </p:nvSpPr>
        <p:spPr>
          <a:xfrm>
            <a:off x="4448825" y="112450"/>
            <a:ext cx="4594500" cy="4930500"/>
          </a:xfrm>
          <a:prstGeom prst="rect">
            <a:avLst/>
          </a:prstGeom>
          <a:ln cap="flat" cmpd="sng" w="19050">
            <a:solidFill>
              <a:srgbClr val="000000"/>
            </a:solidFill>
            <a:prstDash val="dot"/>
            <a:round/>
            <a:headEnd len="sm" w="sm" type="none"/>
            <a:tailEnd len="sm" w="sm" type="none"/>
          </a:ln>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b="1" lang="en" sz="1652"/>
              <a:t>Excerpt from </a:t>
            </a:r>
            <a:r>
              <a:rPr b="1" i="1" lang="en" sz="1652"/>
              <a:t>New York Times</a:t>
            </a:r>
            <a:r>
              <a:rPr b="1" lang="en" sz="1652"/>
              <a:t> article, January 7, 1956 </a:t>
            </a:r>
            <a:endParaRPr b="1" sz="1652">
              <a:solidFill>
                <a:schemeClr val="accent4"/>
              </a:solidFill>
            </a:endParaRPr>
          </a:p>
          <a:p>
            <a:pPr indent="0" lvl="0" marL="0" rtl="0" algn="ctr">
              <a:spcBef>
                <a:spcPts val="1200"/>
              </a:spcBef>
              <a:spcAft>
                <a:spcPts val="0"/>
              </a:spcAft>
              <a:buNone/>
            </a:pPr>
            <a:r>
              <a:rPr lang="en" sz="2098">
                <a:solidFill>
                  <a:schemeClr val="accent5"/>
                </a:solidFill>
                <a:latin typeface="Merriweather"/>
                <a:ea typeface="Merriweather"/>
                <a:cs typeface="Merriweather"/>
                <a:sym typeface="Merriweather"/>
              </a:rPr>
              <a:t>Negroes’ Boycott Cripples Bus Line </a:t>
            </a:r>
            <a:endParaRPr sz="2098">
              <a:solidFill>
                <a:schemeClr val="accent5"/>
              </a:solidFill>
              <a:latin typeface="Merriweather"/>
              <a:ea typeface="Merriweather"/>
              <a:cs typeface="Merriweather"/>
              <a:sym typeface="Merriweather"/>
            </a:endParaRPr>
          </a:p>
          <a:p>
            <a:pPr indent="0" lvl="0" marL="0" rtl="0" algn="ctr">
              <a:spcBef>
                <a:spcPts val="1200"/>
              </a:spcBef>
              <a:spcAft>
                <a:spcPts val="0"/>
              </a:spcAft>
              <a:buNone/>
            </a:pPr>
            <a:r>
              <a:rPr lang="en" sz="2098">
                <a:solidFill>
                  <a:schemeClr val="accent5"/>
                </a:solidFill>
                <a:latin typeface="Merriweather"/>
                <a:ea typeface="Merriweather"/>
                <a:cs typeface="Merriweather"/>
                <a:sym typeface="Merriweather"/>
              </a:rPr>
              <a:t>Carrier in Montgomery Alabama., Increases Fares to Offset Loss of Business </a:t>
            </a:r>
            <a:endParaRPr sz="2098">
              <a:solidFill>
                <a:schemeClr val="accent5"/>
              </a:solidFill>
              <a:latin typeface="Merriweather"/>
              <a:ea typeface="Merriweather"/>
              <a:cs typeface="Merriweather"/>
              <a:sym typeface="Merriweather"/>
            </a:endParaRPr>
          </a:p>
          <a:p>
            <a:pPr indent="0" lvl="0" marL="0" rtl="0" algn="l">
              <a:spcBef>
                <a:spcPts val="1200"/>
              </a:spcBef>
              <a:spcAft>
                <a:spcPts val="0"/>
              </a:spcAft>
              <a:buNone/>
            </a:pPr>
            <a:r>
              <a:rPr lang="en" sz="2098">
                <a:solidFill>
                  <a:schemeClr val="accent5"/>
                </a:solidFill>
                <a:latin typeface="Merriweather"/>
                <a:ea typeface="Merriweather"/>
                <a:cs typeface="Merriweather"/>
                <a:sym typeface="Merriweather"/>
              </a:rPr>
              <a:t>The boycott of Montgomery bus lines by Negro riders entered its second month this week with no conciliation in sight. As a result of the company’s loss of revenue in the boycott, the City Commission Wednesday raised fares 50 per cent: adult fares from 10 to 15 cents, school fares from 5 to 8 cents. The commission also authorized a 5 cent charge for transfers, which have heretofore been free. </a:t>
            </a:r>
            <a:endParaRPr sz="2098">
              <a:solidFill>
                <a:schemeClr val="accent5"/>
              </a:solidFill>
              <a:latin typeface="Merriweather"/>
              <a:ea typeface="Merriweather"/>
              <a:cs typeface="Merriweather"/>
              <a:sym typeface="Merriweather"/>
            </a:endParaRPr>
          </a:p>
          <a:p>
            <a:pPr indent="0" lvl="0" marL="0" rtl="0" algn="l">
              <a:spcBef>
                <a:spcPts val="1200"/>
              </a:spcBef>
              <a:spcAft>
                <a:spcPts val="1200"/>
              </a:spcAft>
              <a:buNone/>
            </a:pPr>
            <a:r>
              <a:rPr lang="en" sz="2098">
                <a:solidFill>
                  <a:schemeClr val="accent5"/>
                </a:solidFill>
                <a:latin typeface="Merriweather"/>
                <a:ea typeface="Merriweather"/>
                <a:cs typeface="Merriweather"/>
                <a:sym typeface="Merriweather"/>
              </a:rPr>
              <a:t>Asking for the increase, the bus company cited losses averaging 22 cents a mile since the boycott began Dec. 5th. The losses would run even higher, company spokesmen said, except for a curtailment in service that has reduced mileage by 31 per cent. Shortly after the boycott began, virtually all service to the Negro communities was abolished. Two routes, serving predominantly Negro areas, were abandoned entirely and other routes revised so as to exclude Negro neighborhoods among them. </a:t>
            </a:r>
            <a:endParaRPr sz="1978"/>
          </a:p>
        </p:txBody>
      </p:sp>
      <p:pic>
        <p:nvPicPr>
          <p:cNvPr id="101" name="Google Shape;101;p18"/>
          <p:cNvPicPr preferRelativeResize="0"/>
          <p:nvPr/>
        </p:nvPicPr>
        <p:blipFill>
          <a:blip r:embed="rId3">
            <a:alphaModFix/>
          </a:blip>
          <a:stretch>
            <a:fillRect/>
          </a:stretch>
        </p:blipFill>
        <p:spPr>
          <a:xfrm>
            <a:off x="206425" y="4404300"/>
            <a:ext cx="688350" cy="688350"/>
          </a:xfrm>
          <a:prstGeom prst="rect">
            <a:avLst/>
          </a:prstGeom>
          <a:noFill/>
          <a:ln>
            <a:noFill/>
          </a:ln>
        </p:spPr>
      </p:pic>
      <p:sp>
        <p:nvSpPr>
          <p:cNvPr id="102" name="Google Shape;102;p18"/>
          <p:cNvSpPr txBox="1"/>
          <p:nvPr>
            <p:ph type="title"/>
          </p:nvPr>
        </p:nvSpPr>
        <p:spPr>
          <a:xfrm>
            <a:off x="416600" y="246800"/>
            <a:ext cx="3066000" cy="342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Examine </a:t>
            </a:r>
            <a:r>
              <a:rPr lang="en" u="sng">
                <a:solidFill>
                  <a:schemeClr val="hlink"/>
                </a:solidFill>
                <a:hlinkClick r:id="rId4"/>
              </a:rPr>
              <a:t>this article</a:t>
            </a:r>
            <a:r>
              <a:rPr lang="en"/>
              <a:t> about the economic impact of the bus boycott on the city of Montgomery.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4760250" y="172950"/>
            <a:ext cx="4079100" cy="278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220">
                <a:solidFill>
                  <a:schemeClr val="accent5"/>
                </a:solidFill>
              </a:rPr>
              <a:t>The boycott had lasted over a year when the Black citizens of Montgomery learned the Supreme Court had finally ruled in their favor. Dr. King offered 17 suggestions to Montgomery citizens encouraging them to maintain a </a:t>
            </a:r>
            <a:r>
              <a:rPr lang="en" sz="2220">
                <a:solidFill>
                  <a:schemeClr val="accent5"/>
                </a:solidFill>
              </a:rPr>
              <a:t>nonviolent</a:t>
            </a:r>
            <a:r>
              <a:rPr lang="en" sz="2220">
                <a:solidFill>
                  <a:schemeClr val="accent5"/>
                </a:solidFill>
              </a:rPr>
              <a:t> approach to bus integration.</a:t>
            </a:r>
            <a:endParaRPr sz="2220">
              <a:solidFill>
                <a:schemeClr val="accent5"/>
              </a:solidFill>
            </a:endParaRPr>
          </a:p>
          <a:p>
            <a:pPr indent="0" lvl="0" marL="0" rtl="0" algn="l">
              <a:spcBef>
                <a:spcPts val="0"/>
              </a:spcBef>
              <a:spcAft>
                <a:spcPts val="0"/>
              </a:spcAft>
              <a:buSzPts val="990"/>
              <a:buNone/>
            </a:pPr>
            <a:r>
              <a:t/>
            </a:r>
            <a:endParaRPr sz="2520">
              <a:solidFill>
                <a:schemeClr val="accent5"/>
              </a:solidFill>
            </a:endParaRPr>
          </a:p>
        </p:txBody>
      </p:sp>
      <p:pic>
        <p:nvPicPr>
          <p:cNvPr id="108" name="Google Shape;108;p19"/>
          <p:cNvPicPr preferRelativeResize="0"/>
          <p:nvPr/>
        </p:nvPicPr>
        <p:blipFill>
          <a:blip r:embed="rId3">
            <a:alphaModFix/>
          </a:blip>
          <a:stretch>
            <a:fillRect/>
          </a:stretch>
        </p:blipFill>
        <p:spPr>
          <a:xfrm>
            <a:off x="8353100" y="4393075"/>
            <a:ext cx="688350" cy="688350"/>
          </a:xfrm>
          <a:prstGeom prst="rect">
            <a:avLst/>
          </a:prstGeom>
          <a:noFill/>
          <a:ln>
            <a:noFill/>
          </a:ln>
        </p:spPr>
      </p:pic>
      <p:sp>
        <p:nvSpPr>
          <p:cNvPr id="109" name="Google Shape;109;p19"/>
          <p:cNvSpPr txBox="1"/>
          <p:nvPr>
            <p:ph type="title"/>
          </p:nvPr>
        </p:nvSpPr>
        <p:spPr>
          <a:xfrm>
            <a:off x="686125" y="314175"/>
            <a:ext cx="2807700" cy="2889900"/>
          </a:xfrm>
          <a:prstGeom prst="rect">
            <a:avLst/>
          </a:prstGeom>
          <a:ln cap="flat" cmpd="sng" w="19050">
            <a:solidFill>
              <a:schemeClr val="accent6"/>
            </a:solidFill>
            <a:prstDash val="dot"/>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Visit the </a:t>
            </a:r>
            <a:r>
              <a:rPr lang="en" u="sng">
                <a:solidFill>
                  <a:schemeClr val="hlink"/>
                </a:solidFill>
                <a:hlinkClick r:id="rId4"/>
              </a:rPr>
              <a:t>Alabama State Archives</a:t>
            </a:r>
            <a:r>
              <a:rPr lang="en"/>
              <a:t> to examine Dr. King’s response.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idx="1" type="subTitle"/>
          </p:nvPr>
        </p:nvSpPr>
        <p:spPr>
          <a:xfrm>
            <a:off x="408650" y="280825"/>
            <a:ext cx="3803700" cy="315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accent5"/>
                </a:solidFill>
                <a:latin typeface="Merriweather"/>
                <a:ea typeface="Merriweather"/>
                <a:cs typeface="Merriweather"/>
                <a:sym typeface="Merriweather"/>
              </a:rPr>
              <a:t>The Montgomery Bus Boycott did much more than </a:t>
            </a:r>
            <a:r>
              <a:rPr lang="en" sz="2000">
                <a:solidFill>
                  <a:schemeClr val="accent5"/>
                </a:solidFill>
                <a:latin typeface="Merriweather"/>
                <a:ea typeface="Merriweather"/>
                <a:cs typeface="Merriweather"/>
                <a:sym typeface="Merriweather"/>
              </a:rPr>
              <a:t>desegregate</a:t>
            </a:r>
            <a:r>
              <a:rPr lang="en" sz="2000">
                <a:solidFill>
                  <a:schemeClr val="accent5"/>
                </a:solidFill>
                <a:latin typeface="Merriweather"/>
                <a:ea typeface="Merriweather"/>
                <a:cs typeface="Merriweather"/>
                <a:sym typeface="Merriweather"/>
              </a:rPr>
              <a:t> the bus system in Montgomery. The protest brought the civil rights movement to national attention and Martin Luther King Jr. into the public eye as a leader of the movement.</a:t>
            </a:r>
            <a:endParaRPr sz="2000">
              <a:solidFill>
                <a:schemeClr val="accent5"/>
              </a:solidFill>
              <a:latin typeface="Merriweather"/>
              <a:ea typeface="Merriweather"/>
              <a:cs typeface="Merriweather"/>
              <a:sym typeface="Merriweather"/>
            </a:endParaRPr>
          </a:p>
        </p:txBody>
      </p:sp>
      <p:pic>
        <p:nvPicPr>
          <p:cNvPr id="115" name="Google Shape;115;p20"/>
          <p:cNvPicPr preferRelativeResize="0"/>
          <p:nvPr/>
        </p:nvPicPr>
        <p:blipFill>
          <a:blip r:embed="rId3">
            <a:alphaModFix/>
          </a:blip>
          <a:stretch>
            <a:fillRect/>
          </a:stretch>
        </p:blipFill>
        <p:spPr>
          <a:xfrm>
            <a:off x="161600" y="4381900"/>
            <a:ext cx="688350" cy="688350"/>
          </a:xfrm>
          <a:prstGeom prst="rect">
            <a:avLst/>
          </a:prstGeom>
          <a:noFill/>
          <a:ln>
            <a:noFill/>
          </a:ln>
        </p:spPr>
      </p:pic>
      <p:pic>
        <p:nvPicPr>
          <p:cNvPr id="116" name="Google Shape;116;p20"/>
          <p:cNvPicPr preferRelativeResize="0"/>
          <p:nvPr/>
        </p:nvPicPr>
        <p:blipFill>
          <a:blip r:embed="rId4">
            <a:alphaModFix/>
          </a:blip>
          <a:stretch>
            <a:fillRect/>
          </a:stretch>
        </p:blipFill>
        <p:spPr>
          <a:xfrm>
            <a:off x="4717700" y="81900"/>
            <a:ext cx="4197250" cy="47649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